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 id="2147483651" r:id="rId3"/>
  </p:sldMasterIdLst>
  <p:notesMasterIdLst>
    <p:notesMasterId r:id="rId28"/>
  </p:notesMasterIdLst>
  <p:handoutMasterIdLst>
    <p:handoutMasterId r:id="rId29"/>
  </p:handoutMasterIdLst>
  <p:sldIdLst>
    <p:sldId id="287" r:id="rId4"/>
    <p:sldId id="593" r:id="rId5"/>
    <p:sldId id="610" r:id="rId6"/>
    <p:sldId id="611" r:id="rId7"/>
    <p:sldId id="594" r:id="rId8"/>
    <p:sldId id="595" r:id="rId9"/>
    <p:sldId id="596" r:id="rId10"/>
    <p:sldId id="598" r:id="rId11"/>
    <p:sldId id="599" r:id="rId12"/>
    <p:sldId id="606" r:id="rId13"/>
    <p:sldId id="607" r:id="rId14"/>
    <p:sldId id="613" r:id="rId15"/>
    <p:sldId id="614" r:id="rId16"/>
    <p:sldId id="615" r:id="rId17"/>
    <p:sldId id="616" r:id="rId18"/>
    <p:sldId id="612" r:id="rId19"/>
    <p:sldId id="602" r:id="rId20"/>
    <p:sldId id="620" r:id="rId21"/>
    <p:sldId id="621" r:id="rId22"/>
    <p:sldId id="622" r:id="rId23"/>
    <p:sldId id="623" r:id="rId24"/>
    <p:sldId id="617" r:id="rId25"/>
    <p:sldId id="618" r:id="rId26"/>
    <p:sldId id="457" r:id="rId27"/>
  </p:sldIdLst>
  <p:sldSz cx="9144000" cy="6858000" type="screen4x3"/>
  <p:notesSz cx="7099300" cy="10234613"/>
  <p:defaultTextStyle>
    <a:defPPr>
      <a:defRPr lang="it-IT"/>
    </a:defPPr>
    <a:lvl1pPr algn="l" rtl="0" fontAlgn="base">
      <a:spcBef>
        <a:spcPct val="0"/>
      </a:spcBef>
      <a:spcAft>
        <a:spcPct val="0"/>
      </a:spcAft>
      <a:defRPr sz="4000" kern="1200">
        <a:solidFill>
          <a:srgbClr val="FF6600"/>
        </a:solidFill>
        <a:latin typeface="Verdana" pitchFamily="34" charset="0"/>
        <a:ea typeface="+mn-ea"/>
        <a:cs typeface="+mn-cs"/>
      </a:defRPr>
    </a:lvl1pPr>
    <a:lvl2pPr marL="457200" algn="l" rtl="0" fontAlgn="base">
      <a:spcBef>
        <a:spcPct val="0"/>
      </a:spcBef>
      <a:spcAft>
        <a:spcPct val="0"/>
      </a:spcAft>
      <a:defRPr sz="4000" kern="1200">
        <a:solidFill>
          <a:srgbClr val="FF6600"/>
        </a:solidFill>
        <a:latin typeface="Verdana" pitchFamily="34" charset="0"/>
        <a:ea typeface="+mn-ea"/>
        <a:cs typeface="+mn-cs"/>
      </a:defRPr>
    </a:lvl2pPr>
    <a:lvl3pPr marL="914400" algn="l" rtl="0" fontAlgn="base">
      <a:spcBef>
        <a:spcPct val="0"/>
      </a:spcBef>
      <a:spcAft>
        <a:spcPct val="0"/>
      </a:spcAft>
      <a:defRPr sz="4000" kern="1200">
        <a:solidFill>
          <a:srgbClr val="FF6600"/>
        </a:solidFill>
        <a:latin typeface="Verdana" pitchFamily="34" charset="0"/>
        <a:ea typeface="+mn-ea"/>
        <a:cs typeface="+mn-cs"/>
      </a:defRPr>
    </a:lvl3pPr>
    <a:lvl4pPr marL="1371600" algn="l" rtl="0" fontAlgn="base">
      <a:spcBef>
        <a:spcPct val="0"/>
      </a:spcBef>
      <a:spcAft>
        <a:spcPct val="0"/>
      </a:spcAft>
      <a:defRPr sz="4000" kern="1200">
        <a:solidFill>
          <a:srgbClr val="FF6600"/>
        </a:solidFill>
        <a:latin typeface="Verdana" pitchFamily="34" charset="0"/>
        <a:ea typeface="+mn-ea"/>
        <a:cs typeface="+mn-cs"/>
      </a:defRPr>
    </a:lvl4pPr>
    <a:lvl5pPr marL="1828800" algn="l" rtl="0" fontAlgn="base">
      <a:spcBef>
        <a:spcPct val="0"/>
      </a:spcBef>
      <a:spcAft>
        <a:spcPct val="0"/>
      </a:spcAft>
      <a:defRPr sz="4000" kern="1200">
        <a:solidFill>
          <a:srgbClr val="FF6600"/>
        </a:solidFill>
        <a:latin typeface="Verdana" pitchFamily="34" charset="0"/>
        <a:ea typeface="+mn-ea"/>
        <a:cs typeface="+mn-cs"/>
      </a:defRPr>
    </a:lvl5pPr>
    <a:lvl6pPr marL="2286000" algn="l" defTabSz="914400" rtl="0" eaLnBrk="1" latinLnBrk="0" hangingPunct="1">
      <a:defRPr sz="4000" kern="1200">
        <a:solidFill>
          <a:srgbClr val="FF6600"/>
        </a:solidFill>
        <a:latin typeface="Verdana" pitchFamily="34" charset="0"/>
        <a:ea typeface="+mn-ea"/>
        <a:cs typeface="+mn-cs"/>
      </a:defRPr>
    </a:lvl6pPr>
    <a:lvl7pPr marL="2743200" algn="l" defTabSz="914400" rtl="0" eaLnBrk="1" latinLnBrk="0" hangingPunct="1">
      <a:defRPr sz="4000" kern="1200">
        <a:solidFill>
          <a:srgbClr val="FF6600"/>
        </a:solidFill>
        <a:latin typeface="Verdana" pitchFamily="34" charset="0"/>
        <a:ea typeface="+mn-ea"/>
        <a:cs typeface="+mn-cs"/>
      </a:defRPr>
    </a:lvl7pPr>
    <a:lvl8pPr marL="3200400" algn="l" defTabSz="914400" rtl="0" eaLnBrk="1" latinLnBrk="0" hangingPunct="1">
      <a:defRPr sz="4000" kern="1200">
        <a:solidFill>
          <a:srgbClr val="FF6600"/>
        </a:solidFill>
        <a:latin typeface="Verdana" pitchFamily="34" charset="0"/>
        <a:ea typeface="+mn-ea"/>
        <a:cs typeface="+mn-cs"/>
      </a:defRPr>
    </a:lvl8pPr>
    <a:lvl9pPr marL="3657600" algn="l" defTabSz="914400" rtl="0" eaLnBrk="1" latinLnBrk="0" hangingPunct="1">
      <a:defRPr sz="4000" kern="1200">
        <a:solidFill>
          <a:srgbClr val="FF6600"/>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0000"/>
    <a:srgbClr val="CC0000"/>
    <a:srgbClr val="FF3300"/>
    <a:srgbClr val="FF5050"/>
    <a:srgbClr val="FFFF8B"/>
    <a:srgbClr val="5D2884"/>
    <a:srgbClr val="FFFF53"/>
    <a:srgbClr val="FFCC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204" autoAdjust="0"/>
    <p:restoredTop sz="87479" autoAdjust="0"/>
  </p:normalViewPr>
  <p:slideViewPr>
    <p:cSldViewPr>
      <p:cViewPr>
        <p:scale>
          <a:sx n="66" d="100"/>
          <a:sy n="66" d="100"/>
        </p:scale>
        <p:origin x="-1494" y="-17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828"/>
    </p:cViewPr>
  </p:sorterViewPr>
  <p:notesViewPr>
    <p:cSldViewPr>
      <p:cViewPr varScale="1">
        <p:scale>
          <a:sx n="79" d="100"/>
          <a:sy n="79" d="100"/>
        </p:scale>
        <p:origin x="-3246" y="-90"/>
      </p:cViewPr>
      <p:guideLst>
        <p:guide orient="horz" pos="3224"/>
        <p:guide pos="223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0050" name="Rectangle 2"/>
          <p:cNvSpPr>
            <a:spLocks noGrp="1" noChangeArrowheads="1"/>
          </p:cNvSpPr>
          <p:nvPr>
            <p:ph type="hdr" sz="quarter"/>
          </p:nvPr>
        </p:nvSpPr>
        <p:spPr bwMode="auto">
          <a:xfrm>
            <a:off x="0" y="0"/>
            <a:ext cx="3076575" cy="512763"/>
          </a:xfrm>
          <a:prstGeom prst="rect">
            <a:avLst/>
          </a:prstGeom>
          <a:noFill/>
          <a:ln w="9525">
            <a:noFill/>
            <a:miter lim="800000"/>
            <a:headEnd/>
            <a:tailEnd/>
          </a:ln>
        </p:spPr>
        <p:txBody>
          <a:bodyPr vert="horz" wrap="square" lIns="94768" tIns="47384" rIns="94768" bIns="47384" numCol="1" anchor="t" anchorCtr="0" compatLnSpc="1">
            <a:prstTxWarp prst="textNoShape">
              <a:avLst/>
            </a:prstTxWarp>
          </a:bodyPr>
          <a:lstStyle>
            <a:lvl1pPr algn="l" defTabSz="947738" eaLnBrk="1" hangingPunct="1">
              <a:defRPr sz="1200">
                <a:solidFill>
                  <a:schemeClr val="tx1"/>
                </a:solidFill>
                <a:latin typeface="Arial" charset="0"/>
              </a:defRPr>
            </a:lvl1pPr>
          </a:lstStyle>
          <a:p>
            <a:pPr>
              <a:defRPr/>
            </a:pPr>
            <a:endParaRPr lang="it-IT"/>
          </a:p>
        </p:txBody>
      </p:sp>
      <p:sp>
        <p:nvSpPr>
          <p:cNvPr id="130051" name="Rectangle 3"/>
          <p:cNvSpPr>
            <a:spLocks noGrp="1" noChangeArrowheads="1"/>
          </p:cNvSpPr>
          <p:nvPr>
            <p:ph type="dt" sz="quarter" idx="1"/>
          </p:nvPr>
        </p:nvSpPr>
        <p:spPr bwMode="auto">
          <a:xfrm>
            <a:off x="4021138" y="0"/>
            <a:ext cx="3076575" cy="512763"/>
          </a:xfrm>
          <a:prstGeom prst="rect">
            <a:avLst/>
          </a:prstGeom>
          <a:noFill/>
          <a:ln w="9525">
            <a:noFill/>
            <a:miter lim="800000"/>
            <a:headEnd/>
            <a:tailEnd/>
          </a:ln>
        </p:spPr>
        <p:txBody>
          <a:bodyPr vert="horz" wrap="square" lIns="94768" tIns="47384" rIns="94768" bIns="47384" numCol="1" anchor="t" anchorCtr="0" compatLnSpc="1">
            <a:prstTxWarp prst="textNoShape">
              <a:avLst/>
            </a:prstTxWarp>
          </a:bodyPr>
          <a:lstStyle>
            <a:lvl1pPr algn="r" defTabSz="947738" eaLnBrk="1" hangingPunct="1">
              <a:defRPr sz="1200">
                <a:solidFill>
                  <a:schemeClr val="tx1"/>
                </a:solidFill>
                <a:latin typeface="Arial" charset="0"/>
              </a:defRPr>
            </a:lvl1pPr>
          </a:lstStyle>
          <a:p>
            <a:pPr>
              <a:defRPr/>
            </a:pPr>
            <a:endParaRPr lang="it-IT"/>
          </a:p>
        </p:txBody>
      </p:sp>
      <p:sp>
        <p:nvSpPr>
          <p:cNvPr id="130052" name="Rectangle 4"/>
          <p:cNvSpPr>
            <a:spLocks noGrp="1" noChangeArrowheads="1"/>
          </p:cNvSpPr>
          <p:nvPr>
            <p:ph type="ftr" sz="quarter" idx="2"/>
          </p:nvPr>
        </p:nvSpPr>
        <p:spPr bwMode="auto">
          <a:xfrm>
            <a:off x="0" y="9720263"/>
            <a:ext cx="3076575" cy="512762"/>
          </a:xfrm>
          <a:prstGeom prst="rect">
            <a:avLst/>
          </a:prstGeom>
          <a:noFill/>
          <a:ln w="9525">
            <a:noFill/>
            <a:miter lim="800000"/>
            <a:headEnd/>
            <a:tailEnd/>
          </a:ln>
        </p:spPr>
        <p:txBody>
          <a:bodyPr vert="horz" wrap="square" lIns="94768" tIns="47384" rIns="94768" bIns="47384" numCol="1" anchor="b" anchorCtr="0" compatLnSpc="1">
            <a:prstTxWarp prst="textNoShape">
              <a:avLst/>
            </a:prstTxWarp>
          </a:bodyPr>
          <a:lstStyle>
            <a:lvl1pPr algn="l" defTabSz="947738" eaLnBrk="1" hangingPunct="1">
              <a:defRPr sz="1200">
                <a:solidFill>
                  <a:schemeClr val="tx1"/>
                </a:solidFill>
                <a:latin typeface="Arial" charset="0"/>
              </a:defRPr>
            </a:lvl1pPr>
          </a:lstStyle>
          <a:p>
            <a:pPr>
              <a:defRPr/>
            </a:pPr>
            <a:endParaRPr lang="it-IT"/>
          </a:p>
        </p:txBody>
      </p:sp>
      <p:sp>
        <p:nvSpPr>
          <p:cNvPr id="130053" name="Rectangle 5"/>
          <p:cNvSpPr>
            <a:spLocks noGrp="1" noChangeArrowheads="1"/>
          </p:cNvSpPr>
          <p:nvPr>
            <p:ph type="sldNum" sz="quarter" idx="3"/>
          </p:nvPr>
        </p:nvSpPr>
        <p:spPr bwMode="auto">
          <a:xfrm>
            <a:off x="4021138" y="9720263"/>
            <a:ext cx="3076575" cy="512762"/>
          </a:xfrm>
          <a:prstGeom prst="rect">
            <a:avLst/>
          </a:prstGeom>
          <a:noFill/>
          <a:ln w="9525">
            <a:noFill/>
            <a:miter lim="800000"/>
            <a:headEnd/>
            <a:tailEnd/>
          </a:ln>
        </p:spPr>
        <p:txBody>
          <a:bodyPr vert="horz" wrap="square" lIns="94768" tIns="47384" rIns="94768" bIns="47384" numCol="1" anchor="b" anchorCtr="0" compatLnSpc="1">
            <a:prstTxWarp prst="textNoShape">
              <a:avLst/>
            </a:prstTxWarp>
          </a:bodyPr>
          <a:lstStyle>
            <a:lvl1pPr algn="r" defTabSz="947738" eaLnBrk="1" hangingPunct="1">
              <a:defRPr sz="1200">
                <a:solidFill>
                  <a:schemeClr val="tx1"/>
                </a:solidFill>
                <a:latin typeface="Arial" charset="0"/>
              </a:defRPr>
            </a:lvl1pPr>
          </a:lstStyle>
          <a:p>
            <a:pPr>
              <a:defRPr/>
            </a:pPr>
            <a:fld id="{310779C1-20F2-4805-B46F-4FE3B33F0EB8}" type="slidenum">
              <a:rPr lang="it-IT"/>
              <a:pPr>
                <a:defRPr/>
              </a:pPr>
              <a:t>‹#›</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076575" cy="512763"/>
          </a:xfrm>
          <a:prstGeom prst="rect">
            <a:avLst/>
          </a:prstGeom>
          <a:noFill/>
          <a:ln w="9525">
            <a:noFill/>
            <a:miter lim="800000"/>
            <a:headEnd/>
            <a:tailEnd/>
          </a:ln>
        </p:spPr>
        <p:txBody>
          <a:bodyPr vert="horz" wrap="square" lIns="94768" tIns="47384" rIns="94768" bIns="47384" numCol="1" anchor="t" anchorCtr="0" compatLnSpc="1">
            <a:prstTxWarp prst="textNoShape">
              <a:avLst/>
            </a:prstTxWarp>
          </a:bodyPr>
          <a:lstStyle>
            <a:lvl1pPr algn="l" defTabSz="947738" eaLnBrk="1" hangingPunct="1">
              <a:defRPr sz="1200">
                <a:solidFill>
                  <a:schemeClr val="tx1"/>
                </a:solidFill>
                <a:latin typeface="Arial" charset="0"/>
              </a:defRPr>
            </a:lvl1pPr>
          </a:lstStyle>
          <a:p>
            <a:pPr>
              <a:defRPr/>
            </a:pPr>
            <a:endParaRPr lang="it-IT"/>
          </a:p>
        </p:txBody>
      </p:sp>
      <p:sp>
        <p:nvSpPr>
          <p:cNvPr id="39939" name="Rectangle 3"/>
          <p:cNvSpPr>
            <a:spLocks noGrp="1" noChangeArrowheads="1"/>
          </p:cNvSpPr>
          <p:nvPr>
            <p:ph type="dt" idx="1"/>
          </p:nvPr>
        </p:nvSpPr>
        <p:spPr bwMode="auto">
          <a:xfrm>
            <a:off x="4021138" y="0"/>
            <a:ext cx="3076575" cy="512763"/>
          </a:xfrm>
          <a:prstGeom prst="rect">
            <a:avLst/>
          </a:prstGeom>
          <a:noFill/>
          <a:ln w="9525">
            <a:noFill/>
            <a:miter lim="800000"/>
            <a:headEnd/>
            <a:tailEnd/>
          </a:ln>
        </p:spPr>
        <p:txBody>
          <a:bodyPr vert="horz" wrap="square" lIns="94768" tIns="47384" rIns="94768" bIns="47384" numCol="1" anchor="t" anchorCtr="0" compatLnSpc="1">
            <a:prstTxWarp prst="textNoShape">
              <a:avLst/>
            </a:prstTxWarp>
          </a:bodyPr>
          <a:lstStyle>
            <a:lvl1pPr algn="r" defTabSz="947738" eaLnBrk="1" hangingPunct="1">
              <a:defRPr sz="1200">
                <a:solidFill>
                  <a:schemeClr val="tx1"/>
                </a:solidFill>
                <a:latin typeface="Arial" charset="0"/>
              </a:defRPr>
            </a:lvl1pPr>
          </a:lstStyle>
          <a:p>
            <a:pPr>
              <a:defRPr/>
            </a:pPr>
            <a:endParaRPr lang="it-IT"/>
          </a:p>
        </p:txBody>
      </p:sp>
      <p:sp>
        <p:nvSpPr>
          <p:cNvPr id="39940" name="Rectangle 4"/>
          <p:cNvSpPr>
            <a:spLocks noGrp="1" noRot="1" noChangeAspect="1"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709613" y="4860925"/>
            <a:ext cx="5680075" cy="4605338"/>
          </a:xfrm>
          <a:prstGeom prst="rect">
            <a:avLst/>
          </a:prstGeom>
          <a:noFill/>
          <a:ln w="9525">
            <a:noFill/>
            <a:miter lim="800000"/>
            <a:headEnd/>
            <a:tailEnd/>
          </a:ln>
        </p:spPr>
        <p:txBody>
          <a:bodyPr vert="horz" wrap="square" lIns="94768" tIns="47384" rIns="94768" bIns="47384"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39942" name="Rectangle 6"/>
          <p:cNvSpPr>
            <a:spLocks noGrp="1" noChangeArrowheads="1"/>
          </p:cNvSpPr>
          <p:nvPr>
            <p:ph type="ftr" sz="quarter" idx="4"/>
          </p:nvPr>
        </p:nvSpPr>
        <p:spPr bwMode="auto">
          <a:xfrm>
            <a:off x="0" y="9720263"/>
            <a:ext cx="3076575" cy="512762"/>
          </a:xfrm>
          <a:prstGeom prst="rect">
            <a:avLst/>
          </a:prstGeom>
          <a:noFill/>
          <a:ln w="9525">
            <a:noFill/>
            <a:miter lim="800000"/>
            <a:headEnd/>
            <a:tailEnd/>
          </a:ln>
        </p:spPr>
        <p:txBody>
          <a:bodyPr vert="horz" wrap="square" lIns="94768" tIns="47384" rIns="94768" bIns="47384" numCol="1" anchor="b" anchorCtr="0" compatLnSpc="1">
            <a:prstTxWarp prst="textNoShape">
              <a:avLst/>
            </a:prstTxWarp>
          </a:bodyPr>
          <a:lstStyle>
            <a:lvl1pPr algn="l" defTabSz="947738" eaLnBrk="1" hangingPunct="1">
              <a:defRPr sz="1200">
                <a:solidFill>
                  <a:schemeClr val="tx1"/>
                </a:solidFill>
                <a:latin typeface="Arial" charset="0"/>
              </a:defRPr>
            </a:lvl1pPr>
          </a:lstStyle>
          <a:p>
            <a:pPr>
              <a:defRPr/>
            </a:pPr>
            <a:endParaRPr lang="it-IT"/>
          </a:p>
        </p:txBody>
      </p:sp>
      <p:sp>
        <p:nvSpPr>
          <p:cNvPr id="39943" name="Rectangle 7"/>
          <p:cNvSpPr>
            <a:spLocks noGrp="1" noChangeArrowheads="1"/>
          </p:cNvSpPr>
          <p:nvPr>
            <p:ph type="sldNum" sz="quarter" idx="5"/>
          </p:nvPr>
        </p:nvSpPr>
        <p:spPr bwMode="auto">
          <a:xfrm>
            <a:off x="4021138" y="9720263"/>
            <a:ext cx="3076575" cy="512762"/>
          </a:xfrm>
          <a:prstGeom prst="rect">
            <a:avLst/>
          </a:prstGeom>
          <a:noFill/>
          <a:ln w="9525">
            <a:noFill/>
            <a:miter lim="800000"/>
            <a:headEnd/>
            <a:tailEnd/>
          </a:ln>
        </p:spPr>
        <p:txBody>
          <a:bodyPr vert="horz" wrap="square" lIns="94768" tIns="47384" rIns="94768" bIns="47384" numCol="1" anchor="b" anchorCtr="0" compatLnSpc="1">
            <a:prstTxWarp prst="textNoShape">
              <a:avLst/>
            </a:prstTxWarp>
          </a:bodyPr>
          <a:lstStyle>
            <a:lvl1pPr algn="r" defTabSz="947738" eaLnBrk="1" hangingPunct="1">
              <a:defRPr sz="1200">
                <a:solidFill>
                  <a:schemeClr val="tx1"/>
                </a:solidFill>
                <a:latin typeface="Arial" charset="0"/>
              </a:defRPr>
            </a:lvl1pPr>
          </a:lstStyle>
          <a:p>
            <a:pPr>
              <a:defRPr/>
            </a:pPr>
            <a:fld id="{1C8F65C3-68FD-446C-9EEC-4A64732D7536}" type="slidenum">
              <a:rPr lang="it-IT"/>
              <a:pPr>
                <a:defRPr/>
              </a:pPr>
              <a:t>‹#›</a:t>
            </a:fld>
            <a:endParaRPr 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txBox="1">
            <a:spLocks noGrp="1" noChangeArrowheads="1"/>
          </p:cNvSpPr>
          <p:nvPr/>
        </p:nvSpPr>
        <p:spPr bwMode="auto">
          <a:xfrm>
            <a:off x="4021138" y="9720263"/>
            <a:ext cx="3076575" cy="512762"/>
          </a:xfrm>
          <a:prstGeom prst="rect">
            <a:avLst/>
          </a:prstGeom>
          <a:noFill/>
          <a:ln w="9525">
            <a:noFill/>
            <a:miter lim="800000"/>
            <a:headEnd/>
            <a:tailEnd/>
          </a:ln>
        </p:spPr>
        <p:txBody>
          <a:bodyPr lIns="94768" tIns="47384" rIns="94768" bIns="47384" anchor="b"/>
          <a:lstStyle/>
          <a:p>
            <a:pPr algn="r" defTabSz="947738"/>
            <a:fld id="{AB0590EB-1DBA-42A4-99E8-D2ECC6C79F31}" type="slidenum">
              <a:rPr lang="it-IT" sz="1200">
                <a:solidFill>
                  <a:schemeClr val="tx1"/>
                </a:solidFill>
                <a:latin typeface="Arial" charset="0"/>
              </a:rPr>
              <a:pPr algn="r" defTabSz="947738"/>
              <a:t>4</a:t>
            </a:fld>
            <a:endParaRPr lang="it-IT" sz="1200">
              <a:solidFill>
                <a:schemeClr val="tx1"/>
              </a:solidFill>
              <a:latin typeface="Arial" charset="0"/>
            </a:endParaRPr>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r>
              <a:rPr lang="it-IT" smtClean="0"/>
              <a:t>Quindi di fronte alla riscrittura della contabilità abbiamo messo in campo la seguente soluzione : portiamo fuori i compensi e le missioni dalla contabilità e vediamo di sfruttare quanto già in essere in CSA.</a:t>
            </a:r>
          </a:p>
          <a:p>
            <a:endParaRPr lang="it-IT" smtClean="0">
              <a:latin typeface="Arial Narrow" pitchFamily="34" charset="0"/>
            </a:endParaRPr>
          </a:p>
          <a:p>
            <a:r>
              <a:rPr lang="it-IT" smtClean="0">
                <a:latin typeface="Arial Narrow" pitchFamily="34" charset="0"/>
              </a:rPr>
              <a:t>Ne è risultato un progetto di ristrutturazione di CSA che ha portato a poter condividere alcune parti elaborative.</a:t>
            </a:r>
          </a:p>
          <a:p>
            <a:r>
              <a:rPr lang="it-IT" smtClean="0">
                <a:latin typeface="Arial Narrow" pitchFamily="34" charset="0"/>
              </a:rPr>
              <a:t>Questa ristrutturazione si porta una serie di vantaggi inconfutabili per l’ateneo:</a:t>
            </a:r>
          </a:p>
          <a:p>
            <a:endParaRPr lang="it-IT" smtClean="0">
              <a:latin typeface="Arial Narrow" pitchFamily="34" charset="0"/>
            </a:endParaRPr>
          </a:p>
          <a:p>
            <a:pPr>
              <a:buFontTx/>
              <a:buChar char="•"/>
            </a:pPr>
            <a:r>
              <a:rPr lang="it-IT" smtClean="0">
                <a:latin typeface="Arial Narrow" pitchFamily="34" charset="0"/>
              </a:rPr>
              <a:t>garanzia di robustezza da CSA con la sua produzione di milioni di cedolini all’anno</a:t>
            </a:r>
          </a:p>
          <a:p>
            <a:pPr>
              <a:buFontTx/>
              <a:buChar char="•"/>
            </a:pPr>
            <a:r>
              <a:rPr lang="it-IT" smtClean="0">
                <a:latin typeface="Arial Narrow" pitchFamily="34" charset="0"/>
              </a:rPr>
              <a:t>tempestività adeguamenti normativi </a:t>
            </a:r>
            <a:r>
              <a:rPr lang="it-IT" smtClean="0"/>
              <a:t>senza doppia manutenzione evolutiva perché occorre agire in modifica di un unico punto</a:t>
            </a:r>
          </a:p>
          <a:p>
            <a:pPr>
              <a:buFontTx/>
              <a:buChar char="•"/>
            </a:pPr>
            <a:r>
              <a:rPr lang="it-IT" smtClean="0">
                <a:latin typeface="Arial Narrow" pitchFamily="34" charset="0"/>
              </a:rPr>
              <a:t>i</a:t>
            </a:r>
            <a:r>
              <a:rPr lang="it-IT" smtClean="0"/>
              <a:t> dati del compenso da U-GOV sono nelle stesse tabelle ove sono registrati gli emolumenti stipendiali ed accessori. Quindi vengono automaticamente resi disponibili per tutti gli adempimenti centralizzati senza necessità di allineare e uniformare i dati</a:t>
            </a:r>
          </a:p>
          <a:p>
            <a:endParaRPr lang="it-IT" smtClean="0">
              <a:latin typeface="Arial Narrow" pitchFamily="34" charset="0"/>
            </a:endParaRPr>
          </a:p>
          <a:p>
            <a:endParaRPr lang="it-IT" sz="1000" smtClean="0">
              <a:latin typeface="Arial Narrow"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Rectangle 7"/>
          <p:cNvSpPr txBox="1">
            <a:spLocks noGrp="1" noChangeArrowheads="1"/>
          </p:cNvSpPr>
          <p:nvPr/>
        </p:nvSpPr>
        <p:spPr bwMode="auto">
          <a:xfrm>
            <a:off x="4021138" y="9720263"/>
            <a:ext cx="3076575" cy="512762"/>
          </a:xfrm>
          <a:prstGeom prst="rect">
            <a:avLst/>
          </a:prstGeom>
          <a:noFill/>
          <a:ln w="9525">
            <a:noFill/>
            <a:miter lim="800000"/>
            <a:headEnd/>
            <a:tailEnd/>
          </a:ln>
        </p:spPr>
        <p:txBody>
          <a:bodyPr lIns="94768" tIns="47384" rIns="94768" bIns="47384" anchor="b"/>
          <a:lstStyle/>
          <a:p>
            <a:pPr algn="r" defTabSz="947738"/>
            <a:fld id="{ACC64F38-73F5-4639-88FC-60BF19DF60AA}" type="slidenum">
              <a:rPr lang="it-IT" sz="1200">
                <a:solidFill>
                  <a:schemeClr val="tx1"/>
                </a:solidFill>
                <a:latin typeface="Arial" charset="0"/>
              </a:rPr>
              <a:pPr algn="r" defTabSz="947738"/>
              <a:t>5</a:t>
            </a:fld>
            <a:endParaRPr lang="it-IT" sz="1200">
              <a:solidFill>
                <a:schemeClr val="tx1"/>
              </a:solidFill>
              <a:latin typeface="Arial" charset="0"/>
            </a:endParaRPr>
          </a:p>
        </p:txBody>
      </p:sp>
      <p:sp>
        <p:nvSpPr>
          <p:cNvPr id="48131" name="Rectangle 2"/>
          <p:cNvSpPr>
            <a:spLocks noGrp="1" noRot="1" noChangeAspect="1" noChangeArrowheads="1" noTextEdit="1"/>
          </p:cNvSpPr>
          <p:nvPr>
            <p:ph type="sldImg"/>
          </p:nvPr>
        </p:nvSpPr>
        <p:spPr>
          <a:xfrm>
            <a:off x="990600" y="768350"/>
            <a:ext cx="5118100" cy="3838575"/>
          </a:xfrm>
          <a:ln/>
        </p:spPr>
      </p:sp>
      <p:sp>
        <p:nvSpPr>
          <p:cNvPr id="48132" name="Text Box 3"/>
          <p:cNvSpPr>
            <a:spLocks noGrp="1" noChangeArrowheads="1"/>
          </p:cNvSpPr>
          <p:nvPr>
            <p:ph type="body" idx="1"/>
          </p:nvPr>
        </p:nvSpPr>
        <p:spPr>
          <a:xfrm>
            <a:off x="709613" y="4860925"/>
            <a:ext cx="5681662" cy="4606925"/>
          </a:xfrm>
          <a:noFill/>
          <a:ln/>
        </p:spPr>
        <p:txBody>
          <a:bodyPr lIns="93276" tIns="48504" rIns="93276" bIns="48504"/>
          <a:lstStyle/>
          <a:p>
            <a:pPr defTabSz="449263">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mtClean="0"/>
              <a:t>Assunto di base dell'integrazione CSA in U-GOV e della condivisione delle informazioni è l'</a:t>
            </a:r>
            <a:r>
              <a:rPr lang="it-IT" b="1" smtClean="0"/>
              <a:t>ANAGRAFICA COMUNE UNICA DI U-GOV</a:t>
            </a:r>
          </a:p>
          <a:p>
            <a:pPr defTabSz="449263">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mtClean="0"/>
              <a:t>L’Anagrafica Comune è unica per tutti sia che sia inserita in U-GOV che CSA.</a:t>
            </a:r>
          </a:p>
          <a:p>
            <a:pPr defTabSz="449263">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mtClean="0"/>
              <a:t>L’unico vincolo: il motore di calcolo di U-GOV è CSA per cui il percipiente presente nell’Anagrafica Comune, per poter essere utilizzato all’interno dei moduli delle risorse umane, deve avere oltre all’IDAB della rubrica anche una matricola per CSA. </a:t>
            </a:r>
          </a:p>
          <a:p>
            <a:pPr defTabSz="449263">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mtClean="0"/>
              <a:t>Infine la scelta della posizione (Comparto e Ruolo, tipico concetto di CSA) è fondamentale per proseguire.</a:t>
            </a:r>
          </a:p>
          <a:p>
            <a:pPr defTabSz="449263">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mtClean="0"/>
              <a:t> </a:t>
            </a:r>
          </a:p>
          <a:p>
            <a:pPr defTabSz="449263">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it-IT"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7"/>
          <p:cNvSpPr txBox="1">
            <a:spLocks noGrp="1" noChangeArrowheads="1"/>
          </p:cNvSpPr>
          <p:nvPr/>
        </p:nvSpPr>
        <p:spPr bwMode="auto">
          <a:xfrm>
            <a:off x="4021138" y="9720263"/>
            <a:ext cx="3076575" cy="512762"/>
          </a:xfrm>
          <a:prstGeom prst="rect">
            <a:avLst/>
          </a:prstGeom>
          <a:noFill/>
          <a:ln w="9525">
            <a:noFill/>
            <a:miter lim="800000"/>
            <a:headEnd/>
            <a:tailEnd/>
          </a:ln>
        </p:spPr>
        <p:txBody>
          <a:bodyPr lIns="94768" tIns="47384" rIns="94768" bIns="47384" anchor="b"/>
          <a:lstStyle/>
          <a:p>
            <a:pPr algn="r" defTabSz="947738"/>
            <a:fld id="{8C4EF499-1E47-474A-AFC4-AC95BDD2346E}" type="slidenum">
              <a:rPr lang="it-IT" sz="1200">
                <a:solidFill>
                  <a:schemeClr val="tx1"/>
                </a:solidFill>
                <a:latin typeface="Arial" charset="0"/>
              </a:rPr>
              <a:pPr algn="r" defTabSz="947738"/>
              <a:t>6</a:t>
            </a:fld>
            <a:endParaRPr lang="it-IT" sz="1200">
              <a:solidFill>
                <a:schemeClr val="tx1"/>
              </a:solidFill>
              <a:latin typeface="Arial" charset="0"/>
            </a:endParaRPr>
          </a:p>
        </p:txBody>
      </p:sp>
      <p:sp>
        <p:nvSpPr>
          <p:cNvPr id="50179" name="Rectangle 2"/>
          <p:cNvSpPr>
            <a:spLocks noGrp="1" noRot="1" noChangeAspect="1" noChangeArrowheads="1" noTextEdit="1"/>
          </p:cNvSpPr>
          <p:nvPr>
            <p:ph type="sldImg"/>
          </p:nvPr>
        </p:nvSpPr>
        <p:spPr>
          <a:xfrm>
            <a:off x="990600" y="768350"/>
            <a:ext cx="5118100" cy="3838575"/>
          </a:xfrm>
          <a:ln/>
        </p:spPr>
      </p:sp>
      <p:sp>
        <p:nvSpPr>
          <p:cNvPr id="50180" name="Text Box 3"/>
          <p:cNvSpPr>
            <a:spLocks noGrp="1" noChangeArrowheads="1"/>
          </p:cNvSpPr>
          <p:nvPr>
            <p:ph type="body" idx="1"/>
          </p:nvPr>
        </p:nvSpPr>
        <p:spPr>
          <a:xfrm>
            <a:off x="709613" y="4860925"/>
            <a:ext cx="5681662" cy="4606925"/>
          </a:xfrm>
          <a:noFill/>
          <a:ln/>
        </p:spPr>
        <p:txBody>
          <a:bodyPr lIns="93276" tIns="48504" rIns="93276" bIns="48504"/>
          <a:lstStyle/>
          <a:p>
            <a:pPr defTabSz="449263">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mtClean="0"/>
              <a:t>Assunto di base dell'integrazione CSA in U-GOV e della condivisione delle informazioni è l'</a:t>
            </a:r>
            <a:r>
              <a:rPr lang="it-IT" b="1" smtClean="0"/>
              <a:t>ANAGRAFICA COMUNE UNICA DI U-GOV</a:t>
            </a:r>
          </a:p>
          <a:p>
            <a:pPr defTabSz="449263">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mtClean="0"/>
              <a:t>L’Anagrafica Comune è unica per tutti sia che sia inserita in U-GOV che CSA.</a:t>
            </a:r>
          </a:p>
          <a:p>
            <a:pPr defTabSz="449263">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mtClean="0"/>
              <a:t>L’unico vincolo: il motore di calcolo di U-GOV è CSA per cui il percipiente presente nell’Anagrafica Comune, per poter essere utilizzato all’interno dei moduli delle risorse umane, deve avere oltre all’IDAB della rubrica anche una matricola per CSA. </a:t>
            </a:r>
          </a:p>
          <a:p>
            <a:pPr defTabSz="449263">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mtClean="0"/>
              <a:t>Infine la scelta della posizione (Comparto e Ruolo, tipico concetto di CSA) è fondamentale per proseguire.</a:t>
            </a:r>
          </a:p>
          <a:p>
            <a:pPr defTabSz="449263">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mtClean="0"/>
              <a:t> </a:t>
            </a:r>
          </a:p>
          <a:p>
            <a:pPr defTabSz="449263">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it-IT"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7"/>
          <p:cNvSpPr txBox="1">
            <a:spLocks noGrp="1" noChangeArrowheads="1"/>
          </p:cNvSpPr>
          <p:nvPr/>
        </p:nvSpPr>
        <p:spPr bwMode="auto">
          <a:xfrm>
            <a:off x="4021138" y="9720263"/>
            <a:ext cx="3076575" cy="512762"/>
          </a:xfrm>
          <a:prstGeom prst="rect">
            <a:avLst/>
          </a:prstGeom>
          <a:noFill/>
          <a:ln w="9525">
            <a:noFill/>
            <a:miter lim="800000"/>
            <a:headEnd/>
            <a:tailEnd/>
          </a:ln>
        </p:spPr>
        <p:txBody>
          <a:bodyPr lIns="94768" tIns="47384" rIns="94768" bIns="47384" anchor="b"/>
          <a:lstStyle/>
          <a:p>
            <a:pPr algn="r" defTabSz="947738"/>
            <a:fld id="{95CA15DB-C00A-410F-A466-1247D7F5E16A}" type="slidenum">
              <a:rPr lang="it-IT" sz="1200">
                <a:solidFill>
                  <a:schemeClr val="tx1"/>
                </a:solidFill>
                <a:latin typeface="Arial" charset="0"/>
              </a:rPr>
              <a:pPr algn="r" defTabSz="947738"/>
              <a:t>7</a:t>
            </a:fld>
            <a:endParaRPr lang="it-IT" sz="1200">
              <a:solidFill>
                <a:schemeClr val="tx1"/>
              </a:solidFill>
              <a:latin typeface="Arial" charset="0"/>
            </a:endParaRPr>
          </a:p>
        </p:txBody>
      </p:sp>
      <p:sp>
        <p:nvSpPr>
          <p:cNvPr id="52227" name="Rectangle 2"/>
          <p:cNvSpPr>
            <a:spLocks noGrp="1" noRot="1" noChangeAspect="1" noChangeArrowheads="1" noTextEdit="1"/>
          </p:cNvSpPr>
          <p:nvPr>
            <p:ph type="sldImg"/>
          </p:nvPr>
        </p:nvSpPr>
        <p:spPr>
          <a:xfrm>
            <a:off x="990600" y="768350"/>
            <a:ext cx="5118100" cy="3838575"/>
          </a:xfrm>
          <a:ln/>
        </p:spPr>
      </p:sp>
      <p:sp>
        <p:nvSpPr>
          <p:cNvPr id="52228" name="Text Box 3"/>
          <p:cNvSpPr>
            <a:spLocks noGrp="1" noChangeArrowheads="1"/>
          </p:cNvSpPr>
          <p:nvPr>
            <p:ph type="body" idx="1"/>
          </p:nvPr>
        </p:nvSpPr>
        <p:spPr>
          <a:xfrm>
            <a:off x="709613" y="4860925"/>
            <a:ext cx="5681662" cy="4606925"/>
          </a:xfrm>
          <a:noFill/>
          <a:ln/>
        </p:spPr>
        <p:txBody>
          <a:bodyPr lIns="93276" tIns="48504" rIns="93276" bIns="48504"/>
          <a:lstStyle/>
          <a:p>
            <a:pPr defTabSz="449263">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mtClean="0"/>
              <a:t>CSA è integrato in U-GOV. Il calcolo del compenso in U-GOV è effettuato dal motore di calcolo CSA. </a:t>
            </a:r>
          </a:p>
          <a:p>
            <a:pPr defTabSz="449263">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mtClean="0"/>
              <a:t>Il liquidato (le voci) può derivare o dal calcolo di UGOV (lato destro) contratto, compenso, oppure da CSA (lato sinistro) con il calcolo della liquidazione inserendo la carriera e le voci di trattamento. Il tutto giunge ad una fase comune che è la creazione del LIQUIDATO.</a:t>
            </a:r>
          </a:p>
          <a:p>
            <a:pPr defTabSz="449263">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mtClean="0"/>
              <a:t>E’ da questo archivio comune che si innescano nella fase successiva gli adempimenti di CSA, F24, 770, UNIEMENS, BDM, Anagrafe delle prestazioni. Dal liquidato il risultato del calcolo viene poi letto dai motori contabili per le registrazioni e scritture COGE/COAN.</a:t>
            </a:r>
          </a:p>
          <a:p>
            <a:pPr defTabSz="449263">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it-IT"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4021138" y="9720263"/>
            <a:ext cx="3076575" cy="512762"/>
          </a:xfrm>
          <a:prstGeom prst="rect">
            <a:avLst/>
          </a:prstGeom>
          <a:noFill/>
          <a:ln w="9525">
            <a:noFill/>
            <a:miter lim="800000"/>
            <a:headEnd/>
            <a:tailEnd/>
          </a:ln>
        </p:spPr>
        <p:txBody>
          <a:bodyPr lIns="94768" tIns="47384" rIns="94768" bIns="47384" anchor="b"/>
          <a:lstStyle/>
          <a:p>
            <a:pPr algn="r" defTabSz="947738"/>
            <a:fld id="{41E5904A-D00F-4732-9B66-7AD75290A72D}" type="slidenum">
              <a:rPr lang="it-IT" sz="1200">
                <a:solidFill>
                  <a:schemeClr val="tx1"/>
                </a:solidFill>
                <a:latin typeface="Arial" charset="0"/>
              </a:rPr>
              <a:pPr algn="r" defTabSz="947738"/>
              <a:t>8</a:t>
            </a:fld>
            <a:endParaRPr lang="it-IT" sz="1200">
              <a:solidFill>
                <a:schemeClr val="tx1"/>
              </a:solidFill>
              <a:latin typeface="Arial" charset="0"/>
            </a:endParaRPr>
          </a:p>
        </p:txBody>
      </p:sp>
      <p:sp>
        <p:nvSpPr>
          <p:cNvPr id="54275" name="Rectangle 2"/>
          <p:cNvSpPr>
            <a:spLocks noGrp="1" noRot="1" noChangeAspect="1" noChangeArrowheads="1" noTextEdit="1"/>
          </p:cNvSpPr>
          <p:nvPr>
            <p:ph type="sldImg"/>
          </p:nvPr>
        </p:nvSpPr>
        <p:spPr>
          <a:xfrm>
            <a:off x="990600" y="768350"/>
            <a:ext cx="5118100" cy="3838575"/>
          </a:xfrm>
          <a:ln/>
        </p:spPr>
      </p:sp>
      <p:sp>
        <p:nvSpPr>
          <p:cNvPr id="54276" name="Text Box 3"/>
          <p:cNvSpPr>
            <a:spLocks noGrp="1" noChangeArrowheads="1"/>
          </p:cNvSpPr>
          <p:nvPr>
            <p:ph type="body" idx="1"/>
          </p:nvPr>
        </p:nvSpPr>
        <p:spPr>
          <a:xfrm>
            <a:off x="709613" y="4860925"/>
            <a:ext cx="5681662" cy="4606925"/>
          </a:xfrm>
          <a:noFill/>
          <a:ln/>
        </p:spPr>
        <p:txBody>
          <a:bodyPr lIns="93276" tIns="48504" rIns="93276" bIns="48504"/>
          <a:lstStyle/>
          <a:p>
            <a:pPr defTabSz="449263">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mtClean="0"/>
              <a:t>CSA è integrato in U-GOV. Il calcolo del compenso in U-GOV è effettuato dal motore di calcolo CSA. </a:t>
            </a:r>
          </a:p>
          <a:p>
            <a:pPr defTabSz="449263">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mtClean="0"/>
              <a:t>Il liquidato (le voci) può derivare o dal calcolo di UGOV (lato destro) contratto, compenso, oppure da CSA (lato sinistro) con il calcolo della liquidazione inserendo la carriera e le voci di trattamento. Il tutto giunge ad una fase comune che è la creazione del LIQUIDATO.</a:t>
            </a:r>
          </a:p>
          <a:p>
            <a:pPr defTabSz="449263">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mtClean="0"/>
              <a:t>E’ da questo archivio comune che si innescano nella fase successiva gli adempimenti di CSA, F24, 770, UNIEMENS, BDM, Anagrafe delle prestazioni. Dal liquidato il risultato del calcolo viene poi letto dai motori contabili per le registrazioni e scritture COGE/COAN.</a:t>
            </a:r>
          </a:p>
          <a:p>
            <a:pPr defTabSz="449263">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it-IT"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Rot="1" noChangeAspect="1" noChangeArrowheads="1" noTextEdit="1"/>
          </p:cNvSpPr>
          <p:nvPr>
            <p:ph type="sldImg"/>
          </p:nvPr>
        </p:nvSpPr>
        <p:spPr>
          <a:ln/>
        </p:spPr>
      </p:sp>
      <p:sp>
        <p:nvSpPr>
          <p:cNvPr id="62466" name="Rectangle 3"/>
          <p:cNvSpPr>
            <a:spLocks noGrp="1" noChangeArrowheads="1"/>
          </p:cNvSpPr>
          <p:nvPr>
            <p:ph type="body" idx="1"/>
          </p:nvPr>
        </p:nvSpPr>
        <p:spPr>
          <a:noFill/>
          <a:ln/>
        </p:spPr>
        <p:txBody>
          <a:bodyPr/>
          <a:lstStyle/>
          <a:p>
            <a:endParaRPr lang="it-IT"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noRot="1" noChangeAspect="1" noChangeArrowheads="1" noTextEdit="1"/>
          </p:cNvSpPr>
          <p:nvPr>
            <p:ph type="sldImg"/>
          </p:nvPr>
        </p:nvSpPr>
        <p:spPr>
          <a:xfrm>
            <a:off x="992188" y="768350"/>
            <a:ext cx="5114925" cy="3836988"/>
          </a:xfrm>
          <a:ln/>
        </p:spPr>
      </p:sp>
      <p:sp>
        <p:nvSpPr>
          <p:cNvPr id="6861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Rot="1" noChangeAspect="1" noChangeArrowheads="1" noTextEdit="1"/>
          </p:cNvSpPr>
          <p:nvPr>
            <p:ph type="sldImg"/>
          </p:nvPr>
        </p:nvSpPr>
        <p:spPr>
          <a:xfrm>
            <a:off x="992188" y="768350"/>
            <a:ext cx="5114925" cy="3836988"/>
          </a:xfrm>
          <a:ln/>
        </p:spPr>
      </p:sp>
      <p:sp>
        <p:nvSpPr>
          <p:cNvPr id="70658" name="Rectangle 3"/>
          <p:cNvSpPr>
            <a:spLocks noGrp="1" noChangeArrowheads="1"/>
          </p:cNvSpPr>
          <p:nvPr>
            <p:ph type="body" idx="1"/>
          </p:nvPr>
        </p:nvSpPr>
        <p:spPr>
          <a:noFill/>
          <a:ln/>
        </p:spPr>
        <p:txBody>
          <a:bodyPr/>
          <a:lstStyle/>
          <a:p>
            <a:endParaRPr lang="it-IT"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lvl1pPr>
              <a:defRPr b="1">
                <a:effectLst/>
              </a:defRPr>
            </a:lvl1pPr>
          </a:lstStyle>
          <a:p>
            <a:r>
              <a:rPr lang="it-IT" dirty="0" smtClean="0"/>
              <a:t>Fare clic per modificare lo stile del titolo</a:t>
            </a:r>
            <a:endParaRPr lang="it-IT" dirty="0"/>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370638" y="2316163"/>
            <a:ext cx="1893887" cy="3322637"/>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685800" y="2316163"/>
            <a:ext cx="5532438" cy="3322637"/>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66725" y="1412875"/>
            <a:ext cx="40259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5025" y="1412875"/>
            <a:ext cx="4027488"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1463" y="115888"/>
            <a:ext cx="2051050" cy="56483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66725" y="115888"/>
            <a:ext cx="6002338" cy="56483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olo, test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66725" y="115888"/>
            <a:ext cx="8205788" cy="777875"/>
          </a:xfrm>
        </p:spPr>
        <p:txBody>
          <a:bodyPr/>
          <a:lstStyle/>
          <a:p>
            <a:r>
              <a:rPr lang="it-IT" smtClean="0"/>
              <a:t>Fare clic per modificare lo stile del titolo</a:t>
            </a:r>
            <a:endParaRPr lang="it-IT"/>
          </a:p>
        </p:txBody>
      </p:sp>
      <p:sp>
        <p:nvSpPr>
          <p:cNvPr id="3" name="Segnaposto testo 2"/>
          <p:cNvSpPr>
            <a:spLocks noGrp="1"/>
          </p:cNvSpPr>
          <p:nvPr>
            <p:ph type="body" sz="half" idx="1"/>
          </p:nvPr>
        </p:nvSpPr>
        <p:spPr>
          <a:xfrm>
            <a:off x="466725" y="1412875"/>
            <a:ext cx="40259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5025" y="1412875"/>
            <a:ext cx="4027488"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a:xfrm>
            <a:off x="457200" y="1600200"/>
            <a:ext cx="8229600" cy="4525963"/>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1600200"/>
            <a:ext cx="8229600" cy="4525963"/>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115888"/>
            <a:ext cx="2057400" cy="601027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115888"/>
            <a:ext cx="6019800" cy="6010275"/>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AndObj">
  <p:cSld name="Titolo, test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685800" y="1295400"/>
            <a:ext cx="7772400" cy="1371600"/>
          </a:xfrm>
        </p:spPr>
        <p:txBody>
          <a:bodyPr/>
          <a:lstStyle/>
          <a:p>
            <a:r>
              <a:rPr lang="it-IT" smtClean="0"/>
              <a:t>Fare clic per modificare lo stile del titolo</a:t>
            </a:r>
            <a:endParaRPr lang="it-IT"/>
          </a:p>
        </p:txBody>
      </p:sp>
      <p:sp>
        <p:nvSpPr>
          <p:cNvPr id="3" name="Segnaposto testo 2"/>
          <p:cNvSpPr>
            <a:spLocks noGrp="1"/>
          </p:cNvSpPr>
          <p:nvPr>
            <p:ph type="body" sz="half" idx="1"/>
          </p:nvPr>
        </p:nvSpPr>
        <p:spPr>
          <a:xfrm>
            <a:off x="685800" y="3048000"/>
            <a:ext cx="3810000" cy="3200400"/>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3048000"/>
            <a:ext cx="3810000" cy="3200400"/>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1370013" y="3886200"/>
            <a:ext cx="3124200" cy="175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6613" y="3886200"/>
            <a:ext cx="3125787" cy="175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3" descr="IMG-ORANGe"/>
          <p:cNvPicPr>
            <a:picLocks noChangeAspect="1" noChangeArrowheads="1"/>
          </p:cNvPicPr>
          <p:nvPr userDrawn="1"/>
        </p:nvPicPr>
        <p:blipFill>
          <a:blip r:embed="rId13">
            <a:lum bright="12000" contrast="6000"/>
          </a:blip>
          <a:srcRect/>
          <a:stretch>
            <a:fillRect/>
          </a:stretch>
        </p:blipFill>
        <p:spPr bwMode="auto">
          <a:xfrm>
            <a:off x="0" y="0"/>
            <a:ext cx="9144000" cy="6858000"/>
          </a:xfrm>
          <a:prstGeom prst="rect">
            <a:avLst/>
          </a:prstGeom>
          <a:noFill/>
          <a:ln w="9525">
            <a:noFill/>
            <a:miter lim="800000"/>
            <a:headEnd/>
            <a:tailEnd/>
          </a:ln>
        </p:spPr>
      </p:pic>
      <p:sp>
        <p:nvSpPr>
          <p:cNvPr id="1032" name="Rectangle 8"/>
          <p:cNvSpPr>
            <a:spLocks noGrp="1" noChangeArrowheads="1"/>
          </p:cNvSpPr>
          <p:nvPr>
            <p:ph type="title"/>
          </p:nvPr>
        </p:nvSpPr>
        <p:spPr bwMode="auto">
          <a:xfrm>
            <a:off x="685800" y="2316163"/>
            <a:ext cx="7578725" cy="14684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1028" name="Rectangle 9"/>
          <p:cNvSpPr>
            <a:spLocks noGrp="1" noChangeArrowheads="1"/>
          </p:cNvSpPr>
          <p:nvPr>
            <p:ph type="body" idx="1"/>
          </p:nvPr>
        </p:nvSpPr>
        <p:spPr bwMode="auto">
          <a:xfrm>
            <a:off x="1370013" y="3886200"/>
            <a:ext cx="6402387" cy="1752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it-IT" smtClean="0"/>
          </a:p>
        </p:txBody>
      </p:sp>
      <p:pic>
        <p:nvPicPr>
          <p:cNvPr id="2053" name="Picture 10" descr="Logo Cineca 2008 (pallino ok)"/>
          <p:cNvPicPr>
            <a:picLocks noChangeAspect="1" noChangeArrowheads="1"/>
          </p:cNvPicPr>
          <p:nvPr userDrawn="1"/>
        </p:nvPicPr>
        <p:blipFill>
          <a:blip r:embed="rId14"/>
          <a:srcRect/>
          <a:stretch>
            <a:fillRect/>
          </a:stretch>
        </p:blipFill>
        <p:spPr bwMode="auto">
          <a:xfrm>
            <a:off x="539750" y="549275"/>
            <a:ext cx="963613" cy="1008063"/>
          </a:xfrm>
          <a:prstGeom prst="rect">
            <a:avLst/>
          </a:prstGeom>
          <a:noFill/>
          <a:ln w="9525">
            <a:noFill/>
            <a:miter lim="800000"/>
            <a:headEnd/>
            <a:tailEnd/>
          </a:ln>
          <a:effectLst>
            <a:outerShdw blurRad="50800" dist="50800" dir="5400000" sx="1000" sy="1000" algn="ctr" rotWithShape="0">
              <a:srgbClr val="000000"/>
            </a:outerShdw>
          </a:effectLst>
        </p:spPr>
      </p:pic>
      <p:sp>
        <p:nvSpPr>
          <p:cNvPr id="7" name="Text Box 10"/>
          <p:cNvSpPr txBox="1">
            <a:spLocks noChangeArrowheads="1"/>
          </p:cNvSpPr>
          <p:nvPr userDrawn="1"/>
        </p:nvSpPr>
        <p:spPr bwMode="auto">
          <a:xfrm>
            <a:off x="3708400" y="6411913"/>
            <a:ext cx="5435600" cy="366712"/>
          </a:xfrm>
          <a:prstGeom prst="rect">
            <a:avLst/>
          </a:prstGeom>
          <a:noFill/>
          <a:ln w="9525">
            <a:noFill/>
            <a:miter lim="800000"/>
            <a:headEnd/>
            <a:tailEnd/>
          </a:ln>
          <a:effectLst/>
        </p:spPr>
        <p:txBody>
          <a:bodyPr>
            <a:spAutoFit/>
          </a:bodyPr>
          <a:lstStyle/>
          <a:p>
            <a:pPr>
              <a:defRPr/>
            </a:pPr>
            <a:r>
              <a:rPr lang="it-IT" sz="1800" dirty="0">
                <a:solidFill>
                  <a:srgbClr val="595A73"/>
                </a:solidFill>
                <a:latin typeface="Gill Sans MT" pitchFamily="34" charset="0"/>
              </a:rPr>
              <a:t>			             www.cineca.it</a:t>
            </a:r>
          </a:p>
        </p:txBody>
      </p:sp>
      <p:pic>
        <p:nvPicPr>
          <p:cNvPr id="8" name="Picture 4" descr="LogoU-GOV-ENG"/>
          <p:cNvPicPr>
            <a:picLocks noChangeAspect="1" noChangeArrowheads="1"/>
          </p:cNvPicPr>
          <p:nvPr userDrawn="1"/>
        </p:nvPicPr>
        <p:blipFill>
          <a:blip r:embed="rId15"/>
          <a:srcRect b="12231"/>
          <a:stretch>
            <a:fillRect/>
          </a:stretch>
        </p:blipFill>
        <p:spPr bwMode="auto">
          <a:xfrm>
            <a:off x="1763713" y="620713"/>
            <a:ext cx="1439862" cy="911225"/>
          </a:xfrm>
          <a:prstGeom prst="rect">
            <a:avLst/>
          </a:prstGeom>
          <a:noFill/>
          <a:ln w="9525">
            <a:noFill/>
            <a:miter lim="800000"/>
            <a:headEnd/>
            <a:tailEnd/>
          </a:ln>
          <a:effectLst>
            <a:outerShdw blurRad="50800" dist="50800" dir="5400000" sx="1000" sy="1000" algn="ctr" rotWithShape="0">
              <a:srgbClr val="000000"/>
            </a:outerShdw>
          </a:effectLst>
        </p:spPr>
      </p:pic>
      <p:sp>
        <p:nvSpPr>
          <p:cNvPr id="9" name="Rettangolo 8"/>
          <p:cNvSpPr/>
          <p:nvPr userDrawn="1"/>
        </p:nvSpPr>
        <p:spPr>
          <a:xfrm>
            <a:off x="0" y="188913"/>
            <a:ext cx="3419475" cy="1800225"/>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1800"/>
          </a:p>
        </p:txBody>
      </p:sp>
    </p:spTree>
  </p:cSld>
  <p:clrMap bg1="lt1" tx1="dk1" bg2="lt2" tx2="dk2" accent1="accent1" accent2="accent2" accent3="accent3" accent4="accent4" accent5="accent5" accent6="accent6" hlink="hlink" folHlink="folHlink"/>
  <p:sldLayoutIdLst>
    <p:sldLayoutId id="2147483662" r:id="rId1"/>
    <p:sldLayoutId id="2147483661" r:id="rId2"/>
    <p:sldLayoutId id="2147483660" r:id="rId3"/>
    <p:sldLayoutId id="2147483659" r:id="rId4"/>
    <p:sldLayoutId id="2147483658" r:id="rId5"/>
    <p:sldLayoutId id="2147483657" r:id="rId6"/>
    <p:sldLayoutId id="2147483656" r:id="rId7"/>
    <p:sldLayoutId id="2147483655" r:id="rId8"/>
    <p:sldLayoutId id="2147483654" r:id="rId9"/>
    <p:sldLayoutId id="2147483653" r:id="rId10"/>
    <p:sldLayoutId id="2147483652" r:id="rId11"/>
  </p:sldLayoutIdLst>
  <p:timing>
    <p:tnLst>
      <p:par>
        <p:cTn id="1" dur="indefinite" restart="never" nodeType="tmRoot"/>
      </p:par>
    </p:tnLst>
  </p:timing>
  <p:txStyles>
    <p:titleStyle>
      <a:lvl1pPr algn="ctr" rtl="0" eaLnBrk="0" fontAlgn="base" hangingPunct="0">
        <a:spcBef>
          <a:spcPct val="0"/>
        </a:spcBef>
        <a:spcAft>
          <a:spcPct val="0"/>
        </a:spcAft>
        <a:defRPr sz="4000">
          <a:solidFill>
            <a:srgbClr val="FF6600"/>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000">
          <a:solidFill>
            <a:srgbClr val="FF6600"/>
          </a:solidFill>
          <a:effectLst>
            <a:outerShdw blurRad="38100" dist="38100" dir="2700000" algn="tl">
              <a:srgbClr val="C0C0C0"/>
            </a:outerShdw>
          </a:effectLst>
          <a:latin typeface="Gill Sans MT" pitchFamily="34" charset="0"/>
        </a:defRPr>
      </a:lvl2pPr>
      <a:lvl3pPr algn="ctr" rtl="0" eaLnBrk="0" fontAlgn="base" hangingPunct="0">
        <a:spcBef>
          <a:spcPct val="0"/>
        </a:spcBef>
        <a:spcAft>
          <a:spcPct val="0"/>
        </a:spcAft>
        <a:defRPr sz="4000">
          <a:solidFill>
            <a:srgbClr val="FF6600"/>
          </a:solidFill>
          <a:effectLst>
            <a:outerShdw blurRad="38100" dist="38100" dir="2700000" algn="tl">
              <a:srgbClr val="C0C0C0"/>
            </a:outerShdw>
          </a:effectLst>
          <a:latin typeface="Gill Sans MT" pitchFamily="34" charset="0"/>
        </a:defRPr>
      </a:lvl3pPr>
      <a:lvl4pPr algn="ctr" rtl="0" eaLnBrk="0" fontAlgn="base" hangingPunct="0">
        <a:spcBef>
          <a:spcPct val="0"/>
        </a:spcBef>
        <a:spcAft>
          <a:spcPct val="0"/>
        </a:spcAft>
        <a:defRPr sz="4000">
          <a:solidFill>
            <a:srgbClr val="FF6600"/>
          </a:solidFill>
          <a:effectLst>
            <a:outerShdw blurRad="38100" dist="38100" dir="2700000" algn="tl">
              <a:srgbClr val="C0C0C0"/>
            </a:outerShdw>
          </a:effectLst>
          <a:latin typeface="Gill Sans MT" pitchFamily="34" charset="0"/>
        </a:defRPr>
      </a:lvl4pPr>
      <a:lvl5pPr algn="ctr" rtl="0" eaLnBrk="0" fontAlgn="base" hangingPunct="0">
        <a:spcBef>
          <a:spcPct val="0"/>
        </a:spcBef>
        <a:spcAft>
          <a:spcPct val="0"/>
        </a:spcAft>
        <a:defRPr sz="4000">
          <a:solidFill>
            <a:srgbClr val="FF6600"/>
          </a:solidFill>
          <a:effectLst>
            <a:outerShdw blurRad="38100" dist="38100" dir="2700000" algn="tl">
              <a:srgbClr val="C0C0C0"/>
            </a:outerShdw>
          </a:effectLst>
          <a:latin typeface="Gill Sans MT" pitchFamily="34" charset="0"/>
        </a:defRPr>
      </a:lvl5pPr>
      <a:lvl6pPr marL="457200" algn="ctr" rtl="0" fontAlgn="base">
        <a:spcBef>
          <a:spcPct val="0"/>
        </a:spcBef>
        <a:spcAft>
          <a:spcPct val="0"/>
        </a:spcAft>
        <a:defRPr sz="4000">
          <a:solidFill>
            <a:srgbClr val="FF6600"/>
          </a:solidFill>
          <a:effectLst>
            <a:outerShdw blurRad="38100" dist="38100" dir="2700000" algn="tl">
              <a:srgbClr val="C0C0C0"/>
            </a:outerShdw>
          </a:effectLst>
          <a:latin typeface="Gill Sans MT" pitchFamily="34" charset="0"/>
        </a:defRPr>
      </a:lvl6pPr>
      <a:lvl7pPr marL="914400" algn="ctr" rtl="0" fontAlgn="base">
        <a:spcBef>
          <a:spcPct val="0"/>
        </a:spcBef>
        <a:spcAft>
          <a:spcPct val="0"/>
        </a:spcAft>
        <a:defRPr sz="4000">
          <a:solidFill>
            <a:srgbClr val="FF6600"/>
          </a:solidFill>
          <a:effectLst>
            <a:outerShdw blurRad="38100" dist="38100" dir="2700000" algn="tl">
              <a:srgbClr val="C0C0C0"/>
            </a:outerShdw>
          </a:effectLst>
          <a:latin typeface="Gill Sans MT" pitchFamily="34" charset="0"/>
        </a:defRPr>
      </a:lvl7pPr>
      <a:lvl8pPr marL="1371600" algn="ctr" rtl="0" fontAlgn="base">
        <a:spcBef>
          <a:spcPct val="0"/>
        </a:spcBef>
        <a:spcAft>
          <a:spcPct val="0"/>
        </a:spcAft>
        <a:defRPr sz="4000">
          <a:solidFill>
            <a:srgbClr val="FF6600"/>
          </a:solidFill>
          <a:effectLst>
            <a:outerShdw blurRad="38100" dist="38100" dir="2700000" algn="tl">
              <a:srgbClr val="C0C0C0"/>
            </a:outerShdw>
          </a:effectLst>
          <a:latin typeface="Gill Sans MT" pitchFamily="34" charset="0"/>
        </a:defRPr>
      </a:lvl8pPr>
      <a:lvl9pPr marL="1828800" algn="ctr" rtl="0" fontAlgn="base">
        <a:spcBef>
          <a:spcPct val="0"/>
        </a:spcBef>
        <a:spcAft>
          <a:spcPct val="0"/>
        </a:spcAft>
        <a:defRPr sz="4000">
          <a:solidFill>
            <a:srgbClr val="FF6600"/>
          </a:solidFill>
          <a:effectLst>
            <a:outerShdw blurRad="38100" dist="38100" dir="2700000" algn="tl">
              <a:srgbClr val="C0C0C0"/>
            </a:outerShdw>
          </a:effectLst>
          <a:latin typeface="Gill Sans MT" pitchFamily="34" charset="0"/>
        </a:defRPr>
      </a:lvl9pPr>
    </p:titleStyle>
    <p:bodyStyle>
      <a:lvl1pPr marL="342900" indent="-342900" algn="ctr" rtl="0" eaLnBrk="0" fontAlgn="base" hangingPunct="0">
        <a:spcBef>
          <a:spcPct val="20000"/>
        </a:spcBef>
        <a:spcAft>
          <a:spcPct val="0"/>
        </a:spcAft>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3000"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314" name="Picture 8" descr="IMG-ORANGe"/>
          <p:cNvPicPr>
            <a:picLocks noChangeAspect="1" noChangeArrowheads="1"/>
          </p:cNvPicPr>
          <p:nvPr userDrawn="1"/>
        </p:nvPicPr>
        <p:blipFill>
          <a:blip r:embed="rId14">
            <a:lum bright="12000" contrast="6000"/>
            <a:grayscl/>
          </a:blip>
          <a:srcRect/>
          <a:stretch>
            <a:fillRect/>
          </a:stretch>
        </p:blipFill>
        <p:spPr bwMode="auto">
          <a:xfrm>
            <a:off x="0" y="0"/>
            <a:ext cx="9144000" cy="6858000"/>
          </a:xfrm>
          <a:prstGeom prst="rect">
            <a:avLst/>
          </a:prstGeom>
          <a:noFill/>
          <a:ln w="9525">
            <a:noFill/>
            <a:miter lim="800000"/>
            <a:headEnd/>
            <a:tailEnd/>
          </a:ln>
        </p:spPr>
      </p:pic>
      <p:sp>
        <p:nvSpPr>
          <p:cNvPr id="13315" name="Rectangle 8"/>
          <p:cNvSpPr>
            <a:spLocks noGrp="1" noChangeArrowheads="1"/>
          </p:cNvSpPr>
          <p:nvPr>
            <p:ph type="title"/>
          </p:nvPr>
        </p:nvSpPr>
        <p:spPr bwMode="auto">
          <a:xfrm>
            <a:off x="466725" y="115888"/>
            <a:ext cx="8205788" cy="7778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clicada per modificare lo stile del titolo</a:t>
            </a:r>
          </a:p>
        </p:txBody>
      </p:sp>
      <p:sp>
        <p:nvSpPr>
          <p:cNvPr id="13316" name="Rectangle 9"/>
          <p:cNvSpPr>
            <a:spLocks noGrp="1" noChangeArrowheads="1"/>
          </p:cNvSpPr>
          <p:nvPr>
            <p:ph type="body" idx="1"/>
          </p:nvPr>
        </p:nvSpPr>
        <p:spPr bwMode="auto">
          <a:xfrm>
            <a:off x="466725" y="1412875"/>
            <a:ext cx="8205788"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3082" name="Text Box 10"/>
          <p:cNvSpPr txBox="1">
            <a:spLocks noChangeArrowheads="1"/>
          </p:cNvSpPr>
          <p:nvPr/>
        </p:nvSpPr>
        <p:spPr bwMode="auto">
          <a:xfrm>
            <a:off x="3708400" y="6411913"/>
            <a:ext cx="5435600" cy="366712"/>
          </a:xfrm>
          <a:prstGeom prst="rect">
            <a:avLst/>
          </a:prstGeom>
          <a:noFill/>
          <a:ln w="9525">
            <a:noFill/>
            <a:miter lim="800000"/>
            <a:headEnd/>
            <a:tailEnd/>
          </a:ln>
          <a:effectLst/>
        </p:spPr>
        <p:txBody>
          <a:bodyPr>
            <a:spAutoFit/>
          </a:bodyPr>
          <a:lstStyle/>
          <a:p>
            <a:pPr>
              <a:defRPr/>
            </a:pPr>
            <a:r>
              <a:rPr lang="it-IT" sz="1800" dirty="0">
                <a:solidFill>
                  <a:srgbClr val="595A73"/>
                </a:solidFill>
                <a:latin typeface="Gill Sans MT" pitchFamily="34" charset="0"/>
              </a:rPr>
              <a:t>			             www.cineca.it</a:t>
            </a:r>
          </a:p>
        </p:txBody>
      </p:sp>
      <p:sp>
        <p:nvSpPr>
          <p:cNvPr id="6" name="Rettangolo 5"/>
          <p:cNvSpPr/>
          <p:nvPr userDrawn="1"/>
        </p:nvSpPr>
        <p:spPr>
          <a:xfrm>
            <a:off x="0" y="3068638"/>
            <a:ext cx="9144000" cy="3789362"/>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1800"/>
          </a:p>
        </p:txBody>
      </p:sp>
    </p:spTree>
  </p:cSld>
  <p:clrMap bg1="lt1" tx1="dk1" bg2="lt2" tx2="dk2" accent1="accent1" accent2="accent2" accent3="accent3" accent4="accent4" accent5="accent5" accent6="accent6" hlink="hlink" folHlink="folHlink"/>
  <p:sldLayoutIdLst>
    <p:sldLayoutId id="2147483674" r:id="rId1"/>
    <p:sldLayoutId id="2147483673" r:id="rId2"/>
    <p:sldLayoutId id="2147483672" r:id="rId3"/>
    <p:sldLayoutId id="2147483671" r:id="rId4"/>
    <p:sldLayoutId id="2147483670" r:id="rId5"/>
    <p:sldLayoutId id="2147483669" r:id="rId6"/>
    <p:sldLayoutId id="2147483668" r:id="rId7"/>
    <p:sldLayoutId id="2147483667" r:id="rId8"/>
    <p:sldLayoutId id="2147483666" r:id="rId9"/>
    <p:sldLayoutId id="2147483665" r:id="rId10"/>
    <p:sldLayoutId id="2147483664" r:id="rId11"/>
    <p:sldLayoutId id="2147483663" r:id="rId12"/>
  </p:sldLayoutIdLst>
  <p:timing>
    <p:tnLst>
      <p:par>
        <p:cTn id="1" dur="indefinite" restart="never" nodeType="tmRoot"/>
      </p:par>
    </p:tnLst>
  </p:timing>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Gill Sans MT" pitchFamily="34" charset="0"/>
        </a:defRPr>
      </a:lvl2pPr>
      <a:lvl3pPr algn="ctr" rtl="0" eaLnBrk="0" fontAlgn="base" hangingPunct="0">
        <a:spcBef>
          <a:spcPct val="0"/>
        </a:spcBef>
        <a:spcAft>
          <a:spcPct val="0"/>
        </a:spcAft>
        <a:defRPr sz="3200" b="1">
          <a:solidFill>
            <a:schemeClr val="tx2"/>
          </a:solidFill>
          <a:latin typeface="Gill Sans MT" pitchFamily="34" charset="0"/>
        </a:defRPr>
      </a:lvl3pPr>
      <a:lvl4pPr algn="ctr" rtl="0" eaLnBrk="0" fontAlgn="base" hangingPunct="0">
        <a:spcBef>
          <a:spcPct val="0"/>
        </a:spcBef>
        <a:spcAft>
          <a:spcPct val="0"/>
        </a:spcAft>
        <a:defRPr sz="3200" b="1">
          <a:solidFill>
            <a:schemeClr val="tx2"/>
          </a:solidFill>
          <a:latin typeface="Gill Sans MT" pitchFamily="34" charset="0"/>
        </a:defRPr>
      </a:lvl4pPr>
      <a:lvl5pPr algn="ctr" rtl="0" eaLnBrk="0" fontAlgn="base" hangingPunct="0">
        <a:spcBef>
          <a:spcPct val="0"/>
        </a:spcBef>
        <a:spcAft>
          <a:spcPct val="0"/>
        </a:spcAft>
        <a:defRPr sz="3200" b="1">
          <a:solidFill>
            <a:schemeClr val="tx2"/>
          </a:solidFill>
          <a:latin typeface="Gill Sans MT" pitchFamily="34" charset="0"/>
        </a:defRPr>
      </a:lvl5pPr>
      <a:lvl6pPr marL="457200" algn="ctr" rtl="0" fontAlgn="base">
        <a:spcBef>
          <a:spcPct val="0"/>
        </a:spcBef>
        <a:spcAft>
          <a:spcPct val="0"/>
        </a:spcAft>
        <a:defRPr sz="3200" b="1">
          <a:solidFill>
            <a:schemeClr val="tx2"/>
          </a:solidFill>
          <a:latin typeface="Gill Sans MT" pitchFamily="34" charset="0"/>
        </a:defRPr>
      </a:lvl6pPr>
      <a:lvl7pPr marL="914400" algn="ctr" rtl="0" fontAlgn="base">
        <a:spcBef>
          <a:spcPct val="0"/>
        </a:spcBef>
        <a:spcAft>
          <a:spcPct val="0"/>
        </a:spcAft>
        <a:defRPr sz="3200" b="1">
          <a:solidFill>
            <a:schemeClr val="tx2"/>
          </a:solidFill>
          <a:latin typeface="Gill Sans MT" pitchFamily="34" charset="0"/>
        </a:defRPr>
      </a:lvl7pPr>
      <a:lvl8pPr marL="1371600" algn="ctr" rtl="0" fontAlgn="base">
        <a:spcBef>
          <a:spcPct val="0"/>
        </a:spcBef>
        <a:spcAft>
          <a:spcPct val="0"/>
        </a:spcAft>
        <a:defRPr sz="3200" b="1">
          <a:solidFill>
            <a:schemeClr val="tx2"/>
          </a:solidFill>
          <a:latin typeface="Gill Sans MT" pitchFamily="34" charset="0"/>
        </a:defRPr>
      </a:lvl8pPr>
      <a:lvl9pPr marL="1828800" algn="ctr" rtl="0" fontAlgn="base">
        <a:spcBef>
          <a:spcPct val="0"/>
        </a:spcBef>
        <a:spcAft>
          <a:spcPct val="0"/>
        </a:spcAft>
        <a:defRPr sz="3200" b="1">
          <a:solidFill>
            <a:schemeClr val="tx2"/>
          </a:solidFill>
          <a:latin typeface="Gill Sans MT" pitchFamily="34" charset="0"/>
        </a:defRPr>
      </a:lvl9pPr>
    </p:titleStyle>
    <p:bodyStyle>
      <a:lvl1pPr marL="342900" indent="-342900" algn="l" rtl="0" eaLnBrk="0" fontAlgn="base" hangingPunct="0">
        <a:spcBef>
          <a:spcPct val="20000"/>
        </a:spcBef>
        <a:spcAft>
          <a:spcPct val="0"/>
        </a:spcAft>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400">
          <a:solidFill>
            <a:schemeClr val="tx1"/>
          </a:solidFill>
          <a:latin typeface="+mn-lt"/>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6626" name="Picture 5" descr="IMG-ORANGe"/>
          <p:cNvPicPr>
            <a:picLocks noChangeAspect="1" noChangeArrowheads="1"/>
          </p:cNvPicPr>
          <p:nvPr userDrawn="1"/>
        </p:nvPicPr>
        <p:blipFill>
          <a:blip r:embed="rId14">
            <a:lum bright="12000" contrast="6000"/>
            <a:grayscl/>
          </a:blip>
          <a:srcRect/>
          <a:stretch>
            <a:fillRect/>
          </a:stretch>
        </p:blipFill>
        <p:spPr bwMode="auto">
          <a:xfrm>
            <a:off x="0" y="0"/>
            <a:ext cx="9144000" cy="6858000"/>
          </a:xfrm>
          <a:prstGeom prst="rect">
            <a:avLst/>
          </a:prstGeom>
          <a:noFill/>
          <a:ln w="9525">
            <a:noFill/>
            <a:miter lim="800000"/>
            <a:headEnd/>
            <a:tailEnd/>
          </a:ln>
        </p:spPr>
      </p:pic>
      <p:sp>
        <p:nvSpPr>
          <p:cNvPr id="26627" name="Rectangle 7"/>
          <p:cNvSpPr>
            <a:spLocks noGrp="1" noChangeArrowheads="1"/>
          </p:cNvSpPr>
          <p:nvPr>
            <p:ph type="title"/>
          </p:nvPr>
        </p:nvSpPr>
        <p:spPr bwMode="auto">
          <a:xfrm>
            <a:off x="466725" y="115888"/>
            <a:ext cx="8205788" cy="7778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5" name="Text Box 10"/>
          <p:cNvSpPr txBox="1">
            <a:spLocks noChangeArrowheads="1"/>
          </p:cNvSpPr>
          <p:nvPr userDrawn="1"/>
        </p:nvSpPr>
        <p:spPr bwMode="auto">
          <a:xfrm>
            <a:off x="3708400" y="6411913"/>
            <a:ext cx="5435600" cy="366712"/>
          </a:xfrm>
          <a:prstGeom prst="rect">
            <a:avLst/>
          </a:prstGeom>
          <a:noFill/>
          <a:ln w="9525">
            <a:noFill/>
            <a:miter lim="800000"/>
            <a:headEnd/>
            <a:tailEnd/>
          </a:ln>
          <a:effectLst/>
        </p:spPr>
        <p:txBody>
          <a:bodyPr>
            <a:spAutoFit/>
          </a:bodyPr>
          <a:lstStyle/>
          <a:p>
            <a:pPr>
              <a:defRPr/>
            </a:pPr>
            <a:r>
              <a:rPr lang="it-IT" sz="1800" dirty="0">
                <a:solidFill>
                  <a:srgbClr val="595A73"/>
                </a:solidFill>
                <a:latin typeface="Gill Sans MT" pitchFamily="34" charset="0"/>
              </a:rPr>
              <a:t>			             www.cineca.it</a:t>
            </a:r>
          </a:p>
        </p:txBody>
      </p:sp>
    </p:spTree>
  </p:cSld>
  <p:clrMap bg1="lt1" tx1="dk1" bg2="lt2" tx2="dk2" accent1="accent1" accent2="accent2" accent3="accent3" accent4="accent4" accent5="accent5" accent6="accent6" hlink="hlink" folHlink="folHlink"/>
  <p:sldLayoutIdLst>
    <p:sldLayoutId id="2147483686" r:id="rId1"/>
    <p:sldLayoutId id="2147483685" r:id="rId2"/>
    <p:sldLayoutId id="2147483684" r:id="rId3"/>
    <p:sldLayoutId id="2147483683" r:id="rId4"/>
    <p:sldLayoutId id="2147483682" r:id="rId5"/>
    <p:sldLayoutId id="2147483681" r:id="rId6"/>
    <p:sldLayoutId id="2147483680" r:id="rId7"/>
    <p:sldLayoutId id="2147483679" r:id="rId8"/>
    <p:sldLayoutId id="2147483678" r:id="rId9"/>
    <p:sldLayoutId id="2147483677" r:id="rId10"/>
    <p:sldLayoutId id="2147483676" r:id="rId11"/>
    <p:sldLayoutId id="2147483675" r:id="rId12"/>
  </p:sldLayoutIdLst>
  <p:timing>
    <p:tnLst>
      <p:par>
        <p:cTn id="1" dur="indefinite" restart="never" nodeType="tmRoot"/>
      </p:par>
    </p:tnLst>
  </p:timing>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Gill Sans MT" pitchFamily="34" charset="0"/>
        </a:defRPr>
      </a:lvl2pPr>
      <a:lvl3pPr algn="ctr" rtl="0" eaLnBrk="0" fontAlgn="base" hangingPunct="0">
        <a:spcBef>
          <a:spcPct val="0"/>
        </a:spcBef>
        <a:spcAft>
          <a:spcPct val="0"/>
        </a:spcAft>
        <a:defRPr sz="3200" b="1">
          <a:solidFill>
            <a:schemeClr val="tx2"/>
          </a:solidFill>
          <a:latin typeface="Gill Sans MT" pitchFamily="34" charset="0"/>
        </a:defRPr>
      </a:lvl3pPr>
      <a:lvl4pPr algn="ctr" rtl="0" eaLnBrk="0" fontAlgn="base" hangingPunct="0">
        <a:spcBef>
          <a:spcPct val="0"/>
        </a:spcBef>
        <a:spcAft>
          <a:spcPct val="0"/>
        </a:spcAft>
        <a:defRPr sz="3200" b="1">
          <a:solidFill>
            <a:schemeClr val="tx2"/>
          </a:solidFill>
          <a:latin typeface="Gill Sans MT" pitchFamily="34" charset="0"/>
        </a:defRPr>
      </a:lvl4pPr>
      <a:lvl5pPr algn="ctr" rtl="0" eaLnBrk="0" fontAlgn="base" hangingPunct="0">
        <a:spcBef>
          <a:spcPct val="0"/>
        </a:spcBef>
        <a:spcAft>
          <a:spcPct val="0"/>
        </a:spcAft>
        <a:defRPr sz="3200" b="1">
          <a:solidFill>
            <a:schemeClr val="tx2"/>
          </a:solidFill>
          <a:latin typeface="Gill Sans MT" pitchFamily="34" charset="0"/>
        </a:defRPr>
      </a:lvl5pPr>
      <a:lvl6pPr marL="457200" algn="ctr" rtl="0" fontAlgn="base">
        <a:spcBef>
          <a:spcPct val="0"/>
        </a:spcBef>
        <a:spcAft>
          <a:spcPct val="0"/>
        </a:spcAft>
        <a:defRPr sz="3200" b="1">
          <a:solidFill>
            <a:schemeClr val="tx2"/>
          </a:solidFill>
          <a:latin typeface="Gill Sans MT" pitchFamily="34" charset="0"/>
        </a:defRPr>
      </a:lvl6pPr>
      <a:lvl7pPr marL="914400" algn="ctr" rtl="0" fontAlgn="base">
        <a:spcBef>
          <a:spcPct val="0"/>
        </a:spcBef>
        <a:spcAft>
          <a:spcPct val="0"/>
        </a:spcAft>
        <a:defRPr sz="3200" b="1">
          <a:solidFill>
            <a:schemeClr val="tx2"/>
          </a:solidFill>
          <a:latin typeface="Gill Sans MT" pitchFamily="34" charset="0"/>
        </a:defRPr>
      </a:lvl7pPr>
      <a:lvl8pPr marL="1371600" algn="ctr" rtl="0" fontAlgn="base">
        <a:spcBef>
          <a:spcPct val="0"/>
        </a:spcBef>
        <a:spcAft>
          <a:spcPct val="0"/>
        </a:spcAft>
        <a:defRPr sz="3200" b="1">
          <a:solidFill>
            <a:schemeClr val="tx2"/>
          </a:solidFill>
          <a:latin typeface="Gill Sans MT" pitchFamily="34" charset="0"/>
        </a:defRPr>
      </a:lvl8pPr>
      <a:lvl9pPr marL="1828800" algn="ctr" rtl="0" fontAlgn="base">
        <a:spcBef>
          <a:spcPct val="0"/>
        </a:spcBef>
        <a:spcAft>
          <a:spcPct val="0"/>
        </a:spcAft>
        <a:defRPr sz="3200" b="1">
          <a:solidFill>
            <a:schemeClr val="tx2"/>
          </a:solidFill>
          <a:latin typeface="Gill Sans MT"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png"/><Relationship Id="rId7"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8.jpeg"/><Relationship Id="rId11" Type="http://schemas.openxmlformats.org/officeDocument/2006/relationships/image" Target="../media/image23.png"/><Relationship Id="rId5" Type="http://schemas.openxmlformats.org/officeDocument/2006/relationships/image" Target="../media/image17.jpeg"/><Relationship Id="rId10" Type="http://schemas.openxmlformats.org/officeDocument/2006/relationships/image" Target="../media/image22.png"/><Relationship Id="rId4" Type="http://schemas.openxmlformats.org/officeDocument/2006/relationships/image" Target="../media/image16.jpeg"/><Relationship Id="rId9" Type="http://schemas.openxmlformats.org/officeDocument/2006/relationships/image" Target="../media/image21.jpeg"/></Relationships>
</file>

<file path=ppt/slides/_rels/slide19.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20.jpeg"/><Relationship Id="rId7"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19.jpeg"/><Relationship Id="rId9"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jpeg"/><Relationship Id="rId1" Type="http://schemas.openxmlformats.org/officeDocument/2006/relationships/slideLayout" Target="../slideLayouts/slideLayout13.xml"/><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wmf"/><Relationship Id="rId1" Type="http://schemas.openxmlformats.org/officeDocument/2006/relationships/slideLayout" Target="../slideLayouts/slideLayout18.xml"/><Relationship Id="rId4" Type="http://schemas.openxmlformats.org/officeDocument/2006/relationships/image" Target="../media/image7.wmf"/></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6"/>
          <p:cNvSpPr>
            <a:spLocks noChangeArrowheads="1"/>
          </p:cNvSpPr>
          <p:nvPr/>
        </p:nvSpPr>
        <p:spPr bwMode="auto">
          <a:xfrm>
            <a:off x="611188" y="2535238"/>
            <a:ext cx="8064500" cy="1470025"/>
          </a:xfrm>
          <a:prstGeom prst="rect">
            <a:avLst/>
          </a:prstGeom>
          <a:noFill/>
          <a:ln w="9525">
            <a:noFill/>
            <a:miter lim="800000"/>
            <a:headEnd/>
            <a:tailEnd/>
          </a:ln>
        </p:spPr>
        <p:txBody>
          <a:bodyPr anchor="ctr"/>
          <a:lstStyle/>
          <a:p>
            <a:pPr algn="ctr" eaLnBrk="0" hangingPunct="0"/>
            <a:r>
              <a:rPr lang="it-IT"/>
              <a:t>SCELTA LIQUIDAZIONE RUOLI</a:t>
            </a:r>
          </a:p>
          <a:p>
            <a:pPr algn="ctr" eaLnBrk="0" hangingPunct="0"/>
            <a:endParaRPr lang="it-IT" sz="2000"/>
          </a:p>
        </p:txBody>
      </p:sp>
      <p:sp>
        <p:nvSpPr>
          <p:cNvPr id="41986" name="Rectangle 3"/>
          <p:cNvSpPr txBox="1">
            <a:spLocks noChangeArrowheads="1"/>
          </p:cNvSpPr>
          <p:nvPr/>
        </p:nvSpPr>
        <p:spPr bwMode="auto">
          <a:xfrm>
            <a:off x="3709988" y="4724400"/>
            <a:ext cx="5183187" cy="1368425"/>
          </a:xfrm>
          <a:prstGeom prst="rect">
            <a:avLst/>
          </a:prstGeom>
          <a:noFill/>
          <a:ln w="9525">
            <a:noFill/>
            <a:miter lim="800000"/>
            <a:headEnd/>
            <a:tailEnd/>
          </a:ln>
        </p:spPr>
        <p:txBody>
          <a:bodyPr/>
          <a:lstStyle/>
          <a:p>
            <a:pPr marL="342900" indent="-342900" algn="r" eaLnBrk="0" hangingPunct="0">
              <a:lnSpc>
                <a:spcPct val="80000"/>
              </a:lnSpc>
              <a:spcBef>
                <a:spcPct val="20000"/>
              </a:spcBef>
            </a:pPr>
            <a:endParaRPr lang="it-IT" sz="1600">
              <a:solidFill>
                <a:schemeClr val="bg2"/>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4"/>
          <p:cNvSpPr>
            <a:spLocks noGrp="1" noChangeArrowheads="1"/>
          </p:cNvSpPr>
          <p:nvPr>
            <p:ph type="title" idx="4294967295"/>
          </p:nvPr>
        </p:nvSpPr>
        <p:spPr>
          <a:xfrm>
            <a:off x="457200" y="2146300"/>
            <a:ext cx="8229600" cy="922338"/>
          </a:xfrm>
        </p:spPr>
        <p:txBody>
          <a:bodyPr/>
          <a:lstStyle/>
          <a:p>
            <a:r>
              <a:rPr lang="it-IT" i="1" smtClean="0">
                <a:solidFill>
                  <a:schemeClr val="tx1"/>
                </a:solidFill>
                <a:latin typeface="Arial" charset="0"/>
              </a:rPr>
              <a:t>COSA GUIDA LA SCELTA DI LIQUIDARE UN RUOLO ESTERNO IN CSA O IN UGOV?</a:t>
            </a:r>
          </a:p>
        </p:txBody>
      </p:sp>
      <p:sp>
        <p:nvSpPr>
          <p:cNvPr id="56322" name="Text Box 6"/>
          <p:cNvSpPr txBox="1">
            <a:spLocks noChangeArrowheads="1"/>
          </p:cNvSpPr>
          <p:nvPr/>
        </p:nvSpPr>
        <p:spPr bwMode="auto">
          <a:xfrm>
            <a:off x="1187450" y="1720850"/>
            <a:ext cx="3455988" cy="366713"/>
          </a:xfrm>
          <a:prstGeom prst="rect">
            <a:avLst/>
          </a:prstGeom>
          <a:noFill/>
          <a:ln w="9525">
            <a:noFill/>
            <a:miter lim="800000"/>
            <a:headEnd/>
            <a:tailEnd/>
          </a:ln>
        </p:spPr>
        <p:txBody>
          <a:bodyPr>
            <a:spAutoFit/>
          </a:bodyPr>
          <a:lstStyle/>
          <a:p>
            <a:endParaRPr lang="it-IT" sz="1800">
              <a:solidFill>
                <a:schemeClr val="tx1"/>
              </a:solidFill>
              <a:latin typeface="Gill Sans MT" pitchFamily="34" charset="0"/>
            </a:endParaRPr>
          </a:p>
        </p:txBody>
      </p:sp>
      <p:sp>
        <p:nvSpPr>
          <p:cNvPr id="56323" name="Text Box 8"/>
          <p:cNvSpPr txBox="1">
            <a:spLocks noChangeArrowheads="1"/>
          </p:cNvSpPr>
          <p:nvPr/>
        </p:nvSpPr>
        <p:spPr bwMode="auto">
          <a:xfrm>
            <a:off x="1116013" y="3500438"/>
            <a:ext cx="6192837" cy="366712"/>
          </a:xfrm>
          <a:prstGeom prst="rect">
            <a:avLst/>
          </a:prstGeom>
          <a:noFill/>
          <a:ln w="9525">
            <a:noFill/>
            <a:miter lim="800000"/>
            <a:headEnd/>
            <a:tailEnd/>
          </a:ln>
        </p:spPr>
        <p:txBody>
          <a:bodyPr>
            <a:spAutoFit/>
          </a:bodyPr>
          <a:lstStyle/>
          <a:p>
            <a:pPr>
              <a:spcBef>
                <a:spcPct val="50000"/>
              </a:spcBef>
            </a:pPr>
            <a:endParaRPr lang="it-IT" sz="1800">
              <a:solidFill>
                <a:schemeClr val="tx1"/>
              </a:solidFill>
              <a:latin typeface="Gill Sans MT" pitchFamily="34" charset="0"/>
            </a:endParaRPr>
          </a:p>
        </p:txBody>
      </p:sp>
      <p:pic>
        <p:nvPicPr>
          <p:cNvPr id="56324" name="Picture 8" descr="D:\CINECA\profili\dbonfiglioli\Impostazioni locali\Temporary Internet Files\Content.IE5\ALA6YE6L\MP900399221[1].jpg"/>
          <p:cNvPicPr>
            <a:picLocks noChangeAspect="1" noChangeArrowheads="1"/>
          </p:cNvPicPr>
          <p:nvPr/>
        </p:nvPicPr>
        <p:blipFill>
          <a:blip r:embed="rId2"/>
          <a:srcRect/>
          <a:stretch>
            <a:fillRect/>
          </a:stretch>
        </p:blipFill>
        <p:spPr bwMode="auto">
          <a:xfrm>
            <a:off x="6084888" y="3716338"/>
            <a:ext cx="2624137" cy="2625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Segnaposto contenuto 2"/>
          <p:cNvSpPr>
            <a:spLocks noGrp="1"/>
          </p:cNvSpPr>
          <p:nvPr>
            <p:ph idx="4294967295"/>
          </p:nvPr>
        </p:nvSpPr>
        <p:spPr>
          <a:xfrm>
            <a:off x="466725" y="1412875"/>
            <a:ext cx="8205788" cy="5184775"/>
          </a:xfrm>
        </p:spPr>
        <p:txBody>
          <a:bodyPr/>
          <a:lstStyle/>
          <a:p>
            <a:pPr algn="just">
              <a:buFontTx/>
              <a:buChar char="•"/>
            </a:pPr>
            <a:endParaRPr lang="it-IT" b="1" u="sng" smtClean="0"/>
          </a:p>
          <a:p>
            <a:pPr algn="just">
              <a:buFontTx/>
              <a:buChar char="•"/>
            </a:pPr>
            <a:r>
              <a:rPr lang="it-IT" sz="3200" u="sng" smtClean="0">
                <a:latin typeface="Arial" charset="0"/>
                <a:cs typeface="Arial" charset="0"/>
              </a:rPr>
              <a:t>ORGANIZZAZIONE</a:t>
            </a:r>
            <a:endParaRPr lang="it-IT" sz="3200" smtClean="0">
              <a:latin typeface="Arial" charset="0"/>
              <a:cs typeface="Arial" charset="0"/>
            </a:endParaRPr>
          </a:p>
          <a:p>
            <a:pPr algn="just">
              <a:buFontTx/>
              <a:buChar char="•"/>
            </a:pPr>
            <a:endParaRPr lang="it-IT" sz="3200" smtClean="0">
              <a:latin typeface="Arial" charset="0"/>
              <a:cs typeface="Arial" charset="0"/>
            </a:endParaRPr>
          </a:p>
          <a:p>
            <a:pPr algn="just">
              <a:buFontTx/>
              <a:buChar char="•"/>
            </a:pPr>
            <a:endParaRPr lang="it-IT" sz="3200" smtClean="0">
              <a:latin typeface="Arial" charset="0"/>
              <a:cs typeface="Arial" charset="0"/>
            </a:endParaRPr>
          </a:p>
          <a:p>
            <a:pPr algn="just">
              <a:buFontTx/>
              <a:buChar char="•"/>
            </a:pPr>
            <a:r>
              <a:rPr lang="it-IT" sz="3200" u="sng" smtClean="0">
                <a:latin typeface="Arial" charset="0"/>
                <a:cs typeface="Arial" charset="0"/>
              </a:rPr>
              <a:t>IMPLICAZIONI CONTABILI</a:t>
            </a:r>
            <a:endParaRPr lang="it-IT" sz="3200" smtClean="0"/>
          </a:p>
        </p:txBody>
      </p:sp>
      <p:sp>
        <p:nvSpPr>
          <p:cNvPr id="57346" name="Titolo 3"/>
          <p:cNvSpPr txBox="1">
            <a:spLocks/>
          </p:cNvSpPr>
          <p:nvPr/>
        </p:nvSpPr>
        <p:spPr bwMode="auto">
          <a:xfrm>
            <a:off x="687388" y="-26988"/>
            <a:ext cx="8205787" cy="777876"/>
          </a:xfrm>
          <a:prstGeom prst="rect">
            <a:avLst/>
          </a:prstGeom>
          <a:noFill/>
          <a:ln w="9525">
            <a:noFill/>
            <a:miter lim="800000"/>
            <a:headEnd/>
            <a:tailEnd/>
          </a:ln>
        </p:spPr>
        <p:txBody>
          <a:bodyPr anchor="ctr"/>
          <a:lstStyle/>
          <a:p>
            <a:pPr algn="r" eaLnBrk="0" hangingPunct="0"/>
            <a:endParaRPr lang="it-IT" sz="2800" b="1" i="1">
              <a:solidFill>
                <a:schemeClr val="tx2"/>
              </a:solidFill>
              <a:latin typeface="Arial" charset="0"/>
              <a:cs typeface="Arial" charset="0"/>
            </a:endParaRPr>
          </a:p>
        </p:txBody>
      </p:sp>
      <p:cxnSp>
        <p:nvCxnSpPr>
          <p:cNvPr id="7" name="Connettore 1 6"/>
          <p:cNvCxnSpPr/>
          <p:nvPr/>
        </p:nvCxnSpPr>
        <p:spPr>
          <a:xfrm>
            <a:off x="4643438" y="620713"/>
            <a:ext cx="4321175" cy="0"/>
          </a:xfrm>
          <a:prstGeom prst="line">
            <a:avLst/>
          </a:prstGeom>
          <a:ln/>
        </p:spPr>
        <p:style>
          <a:lnRef idx="2">
            <a:schemeClr val="accent4"/>
          </a:lnRef>
          <a:fillRef idx="0">
            <a:schemeClr val="accent4"/>
          </a:fillRef>
          <a:effectRef idx="1">
            <a:schemeClr val="accent4"/>
          </a:effectRef>
          <a:fontRef idx="minor">
            <a:schemeClr val="tx1"/>
          </a:fontRef>
        </p:style>
      </p:cxnSp>
      <p:pic>
        <p:nvPicPr>
          <p:cNvPr id="57348" name="Immagine 7" descr="libro.jpg"/>
          <p:cNvPicPr>
            <a:picLocks noChangeAspect="1"/>
          </p:cNvPicPr>
          <p:nvPr/>
        </p:nvPicPr>
        <p:blipFill>
          <a:blip r:embed="rId2"/>
          <a:srcRect/>
          <a:stretch>
            <a:fillRect/>
          </a:stretch>
        </p:blipFill>
        <p:spPr bwMode="auto">
          <a:xfrm>
            <a:off x="323850" y="333375"/>
            <a:ext cx="1871663" cy="14017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fade">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3">
                                            <p:txEl>
                                              <p:pRg st="4" end="4"/>
                                            </p:txEl>
                                          </p:spTgt>
                                        </p:tgtEl>
                                        <p:attrNameLst>
                                          <p:attrName>style.visibility</p:attrName>
                                        </p:attrNameLst>
                                      </p:cBhvr>
                                      <p:to>
                                        <p:strVal val="visible"/>
                                      </p:to>
                                    </p:set>
                                    <p:animEffect transition="in" filter="fade">
                                      <p:cBhvr>
                                        <p:cTn id="12" dur="500"/>
                                        <p:tgtEl>
                                          <p:spTgt spid="51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4"/>
          <p:cNvSpPr>
            <a:spLocks noGrp="1" noChangeArrowheads="1"/>
          </p:cNvSpPr>
          <p:nvPr>
            <p:ph type="title" idx="4294967295"/>
          </p:nvPr>
        </p:nvSpPr>
        <p:spPr>
          <a:xfrm>
            <a:off x="684213" y="1989138"/>
            <a:ext cx="8229600" cy="922337"/>
          </a:xfrm>
        </p:spPr>
        <p:txBody>
          <a:bodyPr/>
          <a:lstStyle/>
          <a:p>
            <a:pPr>
              <a:defRPr/>
            </a:pPr>
            <a:r>
              <a:rPr lang="it-IT" sz="4800" i="1" smtClean="0">
                <a:solidFill>
                  <a:schemeClr val="tx1"/>
                </a:solidFill>
                <a:effectLst>
                  <a:outerShdw blurRad="38100" dist="38100" dir="2700000" algn="tl">
                    <a:srgbClr val="C0C0C0"/>
                  </a:outerShdw>
                </a:effectLst>
                <a:latin typeface="Arial" charset="0"/>
              </a:rPr>
              <a:t>UGOV COMPENSI E MISSIONI:</a:t>
            </a:r>
          </a:p>
        </p:txBody>
      </p:sp>
      <p:sp>
        <p:nvSpPr>
          <p:cNvPr id="58370" name="Text Box 6"/>
          <p:cNvSpPr txBox="1">
            <a:spLocks noChangeArrowheads="1"/>
          </p:cNvSpPr>
          <p:nvPr/>
        </p:nvSpPr>
        <p:spPr bwMode="auto">
          <a:xfrm>
            <a:off x="1187450" y="1720850"/>
            <a:ext cx="3455988" cy="366713"/>
          </a:xfrm>
          <a:prstGeom prst="rect">
            <a:avLst/>
          </a:prstGeom>
          <a:noFill/>
          <a:ln w="9525">
            <a:noFill/>
            <a:miter lim="800000"/>
            <a:headEnd/>
            <a:tailEnd/>
          </a:ln>
        </p:spPr>
        <p:txBody>
          <a:bodyPr>
            <a:spAutoFit/>
          </a:bodyPr>
          <a:lstStyle/>
          <a:p>
            <a:endParaRPr lang="it-IT" sz="1800">
              <a:solidFill>
                <a:schemeClr val="tx1"/>
              </a:solidFill>
              <a:latin typeface="Gill Sans MT" pitchFamily="34" charset="0"/>
            </a:endParaRPr>
          </a:p>
        </p:txBody>
      </p:sp>
      <p:sp>
        <p:nvSpPr>
          <p:cNvPr id="58371" name="Text Box 8"/>
          <p:cNvSpPr txBox="1">
            <a:spLocks noChangeArrowheads="1"/>
          </p:cNvSpPr>
          <p:nvPr/>
        </p:nvSpPr>
        <p:spPr bwMode="auto">
          <a:xfrm>
            <a:off x="1116013" y="3500438"/>
            <a:ext cx="6192837" cy="366712"/>
          </a:xfrm>
          <a:prstGeom prst="rect">
            <a:avLst/>
          </a:prstGeom>
          <a:noFill/>
          <a:ln w="9525">
            <a:noFill/>
            <a:miter lim="800000"/>
            <a:headEnd/>
            <a:tailEnd/>
          </a:ln>
        </p:spPr>
        <p:txBody>
          <a:bodyPr>
            <a:spAutoFit/>
          </a:bodyPr>
          <a:lstStyle/>
          <a:p>
            <a:pPr>
              <a:spcBef>
                <a:spcPct val="50000"/>
              </a:spcBef>
            </a:pPr>
            <a:endParaRPr lang="it-IT" sz="1800">
              <a:solidFill>
                <a:schemeClr val="tx1"/>
              </a:solidFill>
              <a:latin typeface="Gill Sans MT" pitchFamily="34" charset="0"/>
            </a:endParaRPr>
          </a:p>
        </p:txBody>
      </p:sp>
      <p:pic>
        <p:nvPicPr>
          <p:cNvPr id="58372" name="Picture 6" descr="Logo Compensi"/>
          <p:cNvPicPr>
            <a:picLocks noChangeArrowheads="1"/>
          </p:cNvPicPr>
          <p:nvPr/>
        </p:nvPicPr>
        <p:blipFill>
          <a:blip r:embed="rId2">
            <a:clrChange>
              <a:clrFrom>
                <a:srgbClr val="FDFDFD"/>
              </a:clrFrom>
              <a:clrTo>
                <a:srgbClr val="FDFDFD">
                  <a:alpha val="0"/>
                </a:srgbClr>
              </a:clrTo>
            </a:clrChange>
          </a:blip>
          <a:srcRect/>
          <a:stretch>
            <a:fillRect/>
          </a:stretch>
        </p:blipFill>
        <p:spPr bwMode="auto">
          <a:xfrm>
            <a:off x="6732588" y="4437063"/>
            <a:ext cx="1647825" cy="1243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4"/>
          <p:cNvSpPr>
            <a:spLocks noChangeArrowheads="1"/>
          </p:cNvSpPr>
          <p:nvPr/>
        </p:nvSpPr>
        <p:spPr bwMode="auto">
          <a:xfrm>
            <a:off x="250825" y="546100"/>
            <a:ext cx="6443663" cy="650875"/>
          </a:xfrm>
          <a:prstGeom prst="rect">
            <a:avLst/>
          </a:prstGeom>
          <a:noFill/>
          <a:ln w="9525">
            <a:noFill/>
            <a:miter lim="800000"/>
            <a:headEnd/>
            <a:tailEnd/>
          </a:ln>
        </p:spPr>
        <p:txBody>
          <a:bodyPr lIns="92075" tIns="46038" rIns="92075" bIns="46038" anchor="ctr"/>
          <a:lstStyle/>
          <a:p>
            <a:r>
              <a:rPr kumimoji="1" lang="it-IT" sz="2200" b="1" i="1">
                <a:solidFill>
                  <a:schemeClr val="tx1"/>
                </a:solidFill>
              </a:rPr>
              <a:t>Principali caratteristiche di CSA</a:t>
            </a:r>
          </a:p>
        </p:txBody>
      </p:sp>
      <p:sp>
        <p:nvSpPr>
          <p:cNvPr id="59394" name="Rectangle 4"/>
          <p:cNvSpPr>
            <a:spLocks noChangeArrowheads="1"/>
          </p:cNvSpPr>
          <p:nvPr/>
        </p:nvSpPr>
        <p:spPr bwMode="auto">
          <a:xfrm>
            <a:off x="298450" y="1268413"/>
            <a:ext cx="8394700" cy="3455987"/>
          </a:xfrm>
          <a:prstGeom prst="rect">
            <a:avLst/>
          </a:prstGeom>
          <a:noFill/>
          <a:ln w="9525">
            <a:noFill/>
            <a:miter lim="800000"/>
            <a:headEnd/>
            <a:tailEnd/>
          </a:ln>
        </p:spPr>
        <p:txBody>
          <a:bodyPr lIns="92075" tIns="46038" rIns="92075" bIns="46038"/>
          <a:lstStyle/>
          <a:p>
            <a:pPr marL="434975" indent="-342900" eaLnBrk="0" hangingPunct="0">
              <a:lnSpc>
                <a:spcPct val="120000"/>
              </a:lnSpc>
              <a:spcBef>
                <a:spcPct val="10000"/>
              </a:spcBef>
            </a:pPr>
            <a:endParaRPr lang="it-IT" sz="1600">
              <a:solidFill>
                <a:schemeClr val="tx1"/>
              </a:solidFill>
            </a:endParaRPr>
          </a:p>
          <a:p>
            <a:pPr marL="434975" indent="-342900" algn="just" eaLnBrk="0" hangingPunct="0">
              <a:lnSpc>
                <a:spcPct val="120000"/>
              </a:lnSpc>
              <a:spcBef>
                <a:spcPct val="10000"/>
              </a:spcBef>
              <a:buClr>
                <a:schemeClr val="tx1"/>
              </a:buClr>
              <a:buFont typeface="Wingdings" pitchFamily="2" charset="2"/>
              <a:buChar char="Ø"/>
            </a:pPr>
            <a:r>
              <a:rPr lang="it-IT" sz="1600">
                <a:solidFill>
                  <a:schemeClr val="tx1"/>
                </a:solidFill>
              </a:rPr>
              <a:t>È una procedura che nasce per</a:t>
            </a:r>
            <a:r>
              <a:rPr lang="it-IT" sz="1600" b="1">
                <a:solidFill>
                  <a:schemeClr val="tx1"/>
                </a:solidFill>
              </a:rPr>
              <a:t> la gestione decentrata delle liquidazioni</a:t>
            </a:r>
          </a:p>
          <a:p>
            <a:pPr marL="434975" indent="-342900" algn="just" eaLnBrk="0" hangingPunct="0">
              <a:lnSpc>
                <a:spcPct val="120000"/>
              </a:lnSpc>
              <a:spcBef>
                <a:spcPct val="10000"/>
              </a:spcBef>
              <a:buClr>
                <a:schemeClr val="tx1"/>
              </a:buClr>
              <a:buFont typeface="Wingdings" pitchFamily="2" charset="2"/>
              <a:buChar char="Ø"/>
            </a:pPr>
            <a:endParaRPr lang="it-IT" sz="1600" b="1">
              <a:solidFill>
                <a:schemeClr val="tx1"/>
              </a:solidFill>
            </a:endParaRPr>
          </a:p>
          <a:p>
            <a:pPr marL="434975" indent="-342900" algn="just" eaLnBrk="0" hangingPunct="0">
              <a:lnSpc>
                <a:spcPct val="120000"/>
              </a:lnSpc>
              <a:spcBef>
                <a:spcPct val="10000"/>
              </a:spcBef>
              <a:buClr>
                <a:schemeClr val="tx1"/>
              </a:buClr>
              <a:buFont typeface="Wingdings" pitchFamily="2" charset="2"/>
              <a:buChar char="Ø"/>
            </a:pPr>
            <a:r>
              <a:rPr lang="it-IT" sz="1600">
                <a:solidFill>
                  <a:schemeClr val="tx1"/>
                </a:solidFill>
              </a:rPr>
              <a:t>Si basa sul concetto</a:t>
            </a:r>
            <a:r>
              <a:rPr lang="it-IT" sz="1600" b="1">
                <a:solidFill>
                  <a:schemeClr val="tx1"/>
                </a:solidFill>
              </a:rPr>
              <a:t> di ciclo gestionale </a:t>
            </a:r>
            <a:r>
              <a:rPr lang="it-IT" sz="1600">
                <a:solidFill>
                  <a:schemeClr val="tx1"/>
                </a:solidFill>
              </a:rPr>
              <a:t>e relativi documenti gestionali che ne fanno parte</a:t>
            </a:r>
          </a:p>
          <a:p>
            <a:pPr marL="434975" indent="-342900" algn="just" eaLnBrk="0" hangingPunct="0">
              <a:lnSpc>
                <a:spcPct val="120000"/>
              </a:lnSpc>
              <a:spcBef>
                <a:spcPct val="10000"/>
              </a:spcBef>
            </a:pPr>
            <a:endParaRPr lang="it-IT" sz="1600">
              <a:solidFill>
                <a:schemeClr val="tx1"/>
              </a:solidFill>
            </a:endParaRPr>
          </a:p>
          <a:p>
            <a:pPr marL="434975" indent="-342900" algn="just" eaLnBrk="0" hangingPunct="0">
              <a:lnSpc>
                <a:spcPct val="120000"/>
              </a:lnSpc>
              <a:spcBef>
                <a:spcPct val="10000"/>
              </a:spcBef>
            </a:pPr>
            <a:endParaRPr lang="it-IT" sz="1600">
              <a:solidFill>
                <a:schemeClr val="tx1"/>
              </a:solidFill>
            </a:endParaRPr>
          </a:p>
          <a:p>
            <a:pPr marL="434975" indent="-342900" algn="just" eaLnBrk="0" hangingPunct="0">
              <a:lnSpc>
                <a:spcPct val="120000"/>
              </a:lnSpc>
              <a:spcBef>
                <a:spcPct val="10000"/>
              </a:spcBef>
              <a:buClr>
                <a:schemeClr val="tx1"/>
              </a:buClr>
              <a:buFont typeface="Wingdings" pitchFamily="2" charset="2"/>
              <a:buChar char="Ø"/>
            </a:pPr>
            <a:r>
              <a:rPr lang="it-IT" sz="1600">
                <a:solidFill>
                  <a:schemeClr val="tx1"/>
                </a:solidFill>
              </a:rPr>
              <a:t>Definiscono un </a:t>
            </a:r>
            <a:r>
              <a:rPr lang="it-IT" sz="1600" b="1">
                <a:solidFill>
                  <a:schemeClr val="tx1"/>
                </a:solidFill>
              </a:rPr>
              <a:t>unico meccanismo</a:t>
            </a:r>
            <a:r>
              <a:rPr lang="it-IT" sz="1600">
                <a:solidFill>
                  <a:schemeClr val="tx1"/>
                </a:solidFill>
              </a:rPr>
              <a:t> o processo per tutte le figure trattate</a:t>
            </a:r>
          </a:p>
          <a:p>
            <a:pPr marL="434975" indent="-342900" algn="just" eaLnBrk="0" hangingPunct="0">
              <a:lnSpc>
                <a:spcPct val="120000"/>
              </a:lnSpc>
              <a:spcBef>
                <a:spcPct val="10000"/>
              </a:spcBef>
              <a:buClr>
                <a:schemeClr val="tx2"/>
              </a:buClr>
              <a:buFont typeface="Wingdings" pitchFamily="2" charset="2"/>
              <a:buChar char="Ø"/>
            </a:pPr>
            <a:endParaRPr lang="it-IT" sz="1600">
              <a:solidFill>
                <a:schemeClr val="tx1"/>
              </a:solidFill>
            </a:endParaRPr>
          </a:p>
          <a:p>
            <a:pPr marL="434975" indent="-342900" algn="just" eaLnBrk="0" hangingPunct="0">
              <a:lnSpc>
                <a:spcPct val="120000"/>
              </a:lnSpc>
              <a:spcBef>
                <a:spcPct val="10000"/>
              </a:spcBef>
              <a:buClr>
                <a:schemeClr val="tx1"/>
              </a:buClr>
              <a:buFont typeface="Wingdings" pitchFamily="2" charset="2"/>
              <a:buChar char="Ø"/>
            </a:pPr>
            <a:r>
              <a:rPr lang="it-IT" sz="1600">
                <a:solidFill>
                  <a:schemeClr val="tx1"/>
                </a:solidFill>
              </a:rPr>
              <a:t>E’ nativamente collegata a Ugov contabilità, i dati contabili sono parte integrante e indispensabile dei documenti gestionali del ciclo compensi e del ciclo missioni.</a:t>
            </a:r>
          </a:p>
          <a:p>
            <a:pPr marL="434975" indent="-342900" algn="just" eaLnBrk="0" hangingPunct="0">
              <a:lnSpc>
                <a:spcPct val="120000"/>
              </a:lnSpc>
              <a:spcBef>
                <a:spcPct val="10000"/>
              </a:spcBef>
              <a:buClr>
                <a:schemeClr val="tx2"/>
              </a:buClr>
              <a:buFont typeface="Wingdings" pitchFamily="2" charset="2"/>
              <a:buNone/>
            </a:pPr>
            <a:endParaRPr lang="it-IT" sz="1600">
              <a:solidFill>
                <a:schemeClr val="tx1"/>
              </a:solidFill>
            </a:endParaRPr>
          </a:p>
          <a:p>
            <a:pPr marL="434975" indent="-342900" eaLnBrk="0" hangingPunct="0">
              <a:spcBef>
                <a:spcPct val="10000"/>
              </a:spcBef>
            </a:pPr>
            <a:endParaRPr lang="it-IT" sz="1600">
              <a:solidFill>
                <a:schemeClr val="tx1"/>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250825" y="1196975"/>
            <a:ext cx="8421688" cy="5111750"/>
          </a:xfrm>
          <a:prstGeom prst="rect">
            <a:avLst/>
          </a:prstGeom>
        </p:spPr>
        <p:txBody>
          <a:bodyPr/>
          <a:lstStyle/>
          <a:p>
            <a:pPr marL="342900" indent="-342900">
              <a:spcBef>
                <a:spcPct val="55000"/>
              </a:spcBef>
              <a:defRPr/>
            </a:pPr>
            <a:endParaRPr lang="it-IT" sz="1600" kern="0" dirty="0">
              <a:solidFill>
                <a:schemeClr val="tx1"/>
              </a:solidFill>
              <a:latin typeface="+mn-lt"/>
            </a:endParaRPr>
          </a:p>
        </p:txBody>
      </p:sp>
      <p:sp>
        <p:nvSpPr>
          <p:cNvPr id="6" name="Titolo 3"/>
          <p:cNvSpPr txBox="1">
            <a:spLocks/>
          </p:cNvSpPr>
          <p:nvPr/>
        </p:nvSpPr>
        <p:spPr bwMode="auto">
          <a:xfrm>
            <a:off x="687388" y="-26988"/>
            <a:ext cx="8205787" cy="777876"/>
          </a:xfrm>
          <a:prstGeom prst="rect">
            <a:avLst/>
          </a:prstGeom>
          <a:noFill/>
          <a:ln w="9525">
            <a:noFill/>
            <a:miter lim="800000"/>
            <a:headEnd/>
            <a:tailEnd/>
          </a:ln>
        </p:spPr>
        <p:txBody>
          <a:bodyPr anchor="ctr"/>
          <a:lstStyle/>
          <a:p>
            <a:pPr algn="r" eaLnBrk="0" hangingPunct="0">
              <a:defRPr/>
            </a:pPr>
            <a:r>
              <a:rPr lang="it-IT" sz="2800" b="1" i="1" dirty="0">
                <a:solidFill>
                  <a:schemeClr val="tx2"/>
                </a:solidFill>
                <a:latin typeface="Arial" pitchFamily="34" charset="0"/>
                <a:ea typeface="+mj-ea"/>
                <a:cs typeface="Arial" pitchFamily="34" charset="0"/>
              </a:rPr>
              <a:t>Funzionamento di U-GOV Compensi </a:t>
            </a:r>
          </a:p>
        </p:txBody>
      </p:sp>
      <p:sp>
        <p:nvSpPr>
          <p:cNvPr id="19" name="Segnaposto contenuto 18"/>
          <p:cNvSpPr>
            <a:spLocks noGrp="1"/>
          </p:cNvSpPr>
          <p:nvPr>
            <p:ph idx="4294967295"/>
          </p:nvPr>
        </p:nvSpPr>
        <p:spPr>
          <a:xfrm>
            <a:off x="466725" y="1700213"/>
            <a:ext cx="8205788" cy="4064000"/>
          </a:xfrm>
        </p:spPr>
        <p:txBody>
          <a:bodyPr/>
          <a:lstStyle/>
          <a:p>
            <a:pPr algn="ctr"/>
            <a:endParaRPr lang="it-IT" sz="2000" smtClean="0">
              <a:latin typeface="Arial" charset="0"/>
              <a:cs typeface="Arial" charset="0"/>
            </a:endParaRPr>
          </a:p>
          <a:p>
            <a:pPr algn="r">
              <a:buFontTx/>
              <a:buChar char="•"/>
            </a:pPr>
            <a:endParaRPr lang="it-IT" sz="2000" smtClean="0">
              <a:latin typeface="Arial" charset="0"/>
              <a:cs typeface="Arial" charset="0"/>
            </a:endParaRPr>
          </a:p>
          <a:p>
            <a:pPr algn="ctr">
              <a:buFontTx/>
              <a:buChar char="•"/>
            </a:pPr>
            <a:r>
              <a:rPr lang="it-IT" smtClean="0">
                <a:latin typeface="Arial" charset="0"/>
                <a:cs typeface="Arial" charset="0"/>
              </a:rPr>
              <a:t>Il </a:t>
            </a:r>
            <a:r>
              <a:rPr lang="it-IT" b="1" smtClean="0">
                <a:latin typeface="Arial" charset="0"/>
                <a:cs typeface="Arial" charset="0"/>
              </a:rPr>
              <a:t>Ciclo Gestionale </a:t>
            </a:r>
            <a:r>
              <a:rPr lang="it-IT" smtClean="0">
                <a:latin typeface="Arial" charset="0"/>
                <a:cs typeface="Arial" charset="0"/>
              </a:rPr>
              <a:t>rappresenta un </a:t>
            </a:r>
            <a:r>
              <a:rPr lang="it-IT" b="1" smtClean="0">
                <a:latin typeface="Arial" charset="0"/>
                <a:cs typeface="Arial" charset="0"/>
              </a:rPr>
              <a:t>Processo Amministrativo</a:t>
            </a:r>
          </a:p>
          <a:p>
            <a:pPr algn="ctr">
              <a:buFontTx/>
              <a:buChar char="•"/>
            </a:pPr>
            <a:endParaRPr lang="it-IT" smtClean="0">
              <a:latin typeface="Arial" charset="0"/>
              <a:cs typeface="Arial" charset="0"/>
            </a:endParaRPr>
          </a:p>
          <a:p>
            <a:pPr algn="ctr">
              <a:buFontTx/>
              <a:buChar char="•"/>
            </a:pPr>
            <a:r>
              <a:rPr lang="it-IT" smtClean="0">
                <a:latin typeface="Arial" charset="0"/>
                <a:cs typeface="Arial" charset="0"/>
              </a:rPr>
              <a:t>Ogni </a:t>
            </a:r>
            <a:r>
              <a:rPr lang="it-IT" b="1" smtClean="0">
                <a:latin typeface="Arial" charset="0"/>
                <a:cs typeface="Arial" charset="0"/>
              </a:rPr>
              <a:t>Ciclo Gestionale</a:t>
            </a:r>
            <a:r>
              <a:rPr lang="it-IT" smtClean="0">
                <a:latin typeface="Arial" charset="0"/>
                <a:cs typeface="Arial" charset="0"/>
              </a:rPr>
              <a:t> è formato da vari </a:t>
            </a:r>
            <a:r>
              <a:rPr lang="it-IT" b="1" smtClean="0">
                <a:latin typeface="Arial" charset="0"/>
                <a:cs typeface="Arial" charset="0"/>
              </a:rPr>
              <a:t>Documenti gestionali (DG)</a:t>
            </a:r>
          </a:p>
          <a:p>
            <a:pPr algn="ctr"/>
            <a:endParaRPr lang="it-IT" b="1" smtClean="0">
              <a:latin typeface="Arial" charset="0"/>
              <a:cs typeface="Arial" charset="0"/>
            </a:endParaRPr>
          </a:p>
          <a:p>
            <a:pPr algn="ctr">
              <a:buFontTx/>
              <a:buChar char="•"/>
            </a:pPr>
            <a:r>
              <a:rPr lang="it-IT" smtClean="0">
                <a:latin typeface="Arial" charset="0"/>
                <a:cs typeface="Arial" charset="0"/>
              </a:rPr>
              <a:t>Ogni </a:t>
            </a:r>
            <a:r>
              <a:rPr lang="it-IT" b="1" smtClean="0">
                <a:latin typeface="Arial" charset="0"/>
                <a:cs typeface="Arial" charset="0"/>
              </a:rPr>
              <a:t>DG</a:t>
            </a:r>
            <a:r>
              <a:rPr lang="it-IT" smtClean="0">
                <a:latin typeface="Arial" charset="0"/>
                <a:cs typeface="Arial" charset="0"/>
              </a:rPr>
              <a:t> gestisce le informazioni per definire una parte del </a:t>
            </a:r>
            <a:r>
              <a:rPr lang="it-IT" b="1" smtClean="0">
                <a:latin typeface="Arial" charset="0"/>
                <a:cs typeface="Arial" charset="0"/>
              </a:rPr>
              <a:t>Processo Amministrativo</a:t>
            </a:r>
          </a:p>
          <a:p>
            <a:endParaRPr lang="it-IT" sz="2000" b="1" smtClean="0">
              <a:latin typeface="Arial" charset="0"/>
              <a:cs typeface="Arial" charset="0"/>
            </a:endParaRPr>
          </a:p>
          <a:p>
            <a:pPr>
              <a:buFontTx/>
              <a:buChar char="•"/>
            </a:pPr>
            <a:endParaRPr lang="it-IT" sz="2000" b="1" smtClean="0">
              <a:latin typeface="Arial" charset="0"/>
              <a:cs typeface="Arial" charset="0"/>
            </a:endParaRPr>
          </a:p>
          <a:p>
            <a:pPr>
              <a:buFontTx/>
              <a:buChar char="•"/>
            </a:pPr>
            <a:endParaRPr lang="it-IT" sz="2000" b="1" smtClean="0">
              <a:latin typeface="Arial" charset="0"/>
              <a:cs typeface="Arial" charset="0"/>
            </a:endParaRPr>
          </a:p>
          <a:p>
            <a:pPr>
              <a:buFontTx/>
              <a:buChar char="•"/>
            </a:pPr>
            <a:endParaRPr lang="it-IT" sz="2000" smtClean="0">
              <a:latin typeface="Arial" charset="0"/>
              <a:cs typeface="Arial" charset="0"/>
            </a:endParaRPr>
          </a:p>
          <a:p>
            <a:pPr>
              <a:buFontTx/>
              <a:buChar char="•"/>
            </a:pPr>
            <a:endParaRPr lang="it-IT" smtClean="0"/>
          </a:p>
        </p:txBody>
      </p:sp>
      <p:cxnSp>
        <p:nvCxnSpPr>
          <p:cNvPr id="13" name="Connettore 1 12"/>
          <p:cNvCxnSpPr/>
          <p:nvPr/>
        </p:nvCxnSpPr>
        <p:spPr>
          <a:xfrm>
            <a:off x="4643438" y="620713"/>
            <a:ext cx="4321175" cy="0"/>
          </a:xfrm>
          <a:prstGeom prst="line">
            <a:avLst/>
          </a:prstGeom>
          <a:ln/>
        </p:spPr>
        <p:style>
          <a:lnRef idx="2">
            <a:schemeClr val="accent4"/>
          </a:lnRef>
          <a:fillRef idx="0">
            <a:schemeClr val="accent4"/>
          </a:fillRef>
          <a:effectRef idx="1">
            <a:schemeClr val="accent4"/>
          </a:effectRef>
          <a:fontRef idx="minor">
            <a:schemeClr val="tx1"/>
          </a:fontRef>
        </p:style>
      </p:cxnSp>
      <p:pic>
        <p:nvPicPr>
          <p:cNvPr id="60421" name="Picture 5" descr="D:\CINECA\profili\dbonfiglioli\Impostazioni locali\Temporary Internet Files\Content.IE5\ALA6YE6L\MC900437665[1].wmf"/>
          <p:cNvPicPr>
            <a:picLocks noChangeAspect="1" noChangeArrowheads="1"/>
          </p:cNvPicPr>
          <p:nvPr/>
        </p:nvPicPr>
        <p:blipFill>
          <a:blip r:embed="rId2"/>
          <a:srcRect/>
          <a:stretch>
            <a:fillRect/>
          </a:stretch>
        </p:blipFill>
        <p:spPr bwMode="auto">
          <a:xfrm>
            <a:off x="323850" y="333375"/>
            <a:ext cx="1685925" cy="1800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animEffect transition="in" filter="fade">
                                      <p:cBhvr>
                                        <p:cTn id="7" dur="500"/>
                                        <p:tgtEl>
                                          <p:spTgt spid="1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xEl>
                                              <p:pRg st="4" end="4"/>
                                            </p:txEl>
                                          </p:spTgt>
                                        </p:tgtEl>
                                        <p:attrNameLst>
                                          <p:attrName>style.visibility</p:attrName>
                                        </p:attrNameLst>
                                      </p:cBhvr>
                                      <p:to>
                                        <p:strVal val="visible"/>
                                      </p:to>
                                    </p:set>
                                    <p:animEffect transition="in" filter="fade">
                                      <p:cBhvr>
                                        <p:cTn id="12" dur="500"/>
                                        <p:tgtEl>
                                          <p:spTgt spid="19">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xEl>
                                              <p:pRg st="6" end="6"/>
                                            </p:txEl>
                                          </p:spTgt>
                                        </p:tgtEl>
                                        <p:attrNameLst>
                                          <p:attrName>style.visibility</p:attrName>
                                        </p:attrNameLst>
                                      </p:cBhvr>
                                      <p:to>
                                        <p:strVal val="visible"/>
                                      </p:to>
                                    </p:set>
                                    <p:animEffect transition="in" filter="fade">
                                      <p:cBhvr>
                                        <p:cTn id="17" dur="500"/>
                                        <p:tgtEl>
                                          <p:spTgt spid="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ChangeArrowheads="1"/>
          </p:cNvSpPr>
          <p:nvPr/>
        </p:nvSpPr>
        <p:spPr bwMode="auto">
          <a:xfrm>
            <a:off x="395288" y="115888"/>
            <a:ext cx="8353425" cy="777875"/>
          </a:xfrm>
          <a:prstGeom prst="rect">
            <a:avLst/>
          </a:prstGeom>
          <a:noFill/>
          <a:ln w="9525">
            <a:noFill/>
            <a:miter lim="800000"/>
            <a:headEnd/>
            <a:tailEnd/>
          </a:ln>
        </p:spPr>
        <p:txBody>
          <a:bodyPr anchor="ctr"/>
          <a:lstStyle/>
          <a:p>
            <a:pPr algn="ctr" eaLnBrk="0" hangingPunct="0"/>
            <a:r>
              <a:rPr lang="it-IT" sz="2400" b="1">
                <a:solidFill>
                  <a:schemeClr val="tx2"/>
                </a:solidFill>
                <a:latin typeface="Gill Sans MT" pitchFamily="34" charset="0"/>
              </a:rPr>
              <a:t>Cicli</a:t>
            </a:r>
            <a:r>
              <a:rPr lang="it-IT" sz="2800" b="1">
                <a:solidFill>
                  <a:schemeClr val="tx2"/>
                </a:solidFill>
                <a:latin typeface="Gill Sans MT" pitchFamily="34" charset="0"/>
              </a:rPr>
              <a:t> </a:t>
            </a:r>
            <a:r>
              <a:rPr lang="it-IT" sz="2400" b="1">
                <a:solidFill>
                  <a:schemeClr val="tx2"/>
                </a:solidFill>
                <a:latin typeface="Gill Sans MT" pitchFamily="34" charset="0"/>
              </a:rPr>
              <a:t>gestionali</a:t>
            </a:r>
          </a:p>
        </p:txBody>
      </p:sp>
      <p:sp>
        <p:nvSpPr>
          <p:cNvPr id="61442" name="Rectangle 3"/>
          <p:cNvSpPr>
            <a:spLocks noChangeArrowheads="1"/>
          </p:cNvSpPr>
          <p:nvPr/>
        </p:nvSpPr>
        <p:spPr bwMode="auto">
          <a:xfrm>
            <a:off x="755650" y="5084763"/>
            <a:ext cx="1295400" cy="503237"/>
          </a:xfrm>
          <a:prstGeom prst="rect">
            <a:avLst/>
          </a:prstGeom>
          <a:solidFill>
            <a:schemeClr val="accent1"/>
          </a:solidFill>
          <a:ln w="9525" algn="ctr">
            <a:noFill/>
            <a:miter lim="800000"/>
            <a:headEnd/>
            <a:tailEnd/>
          </a:ln>
        </p:spPr>
        <p:txBody>
          <a:bodyPr wrap="none" anchor="ctr"/>
          <a:lstStyle/>
          <a:p>
            <a:pPr algn="ctr" eaLnBrk="0" hangingPunct="0"/>
            <a:r>
              <a:rPr lang="it-IT" sz="1400" b="1">
                <a:solidFill>
                  <a:schemeClr val="tx1"/>
                </a:solidFill>
                <a:latin typeface="Gill Sans MT" pitchFamily="34" charset="0"/>
              </a:rPr>
              <a:t>COGE</a:t>
            </a:r>
            <a:endParaRPr lang="it-IT" sz="1800">
              <a:solidFill>
                <a:schemeClr val="tx1"/>
              </a:solidFill>
              <a:latin typeface="Arial" charset="0"/>
            </a:endParaRPr>
          </a:p>
        </p:txBody>
      </p:sp>
      <p:sp>
        <p:nvSpPr>
          <p:cNvPr id="61443" name="Rectangle 4"/>
          <p:cNvSpPr>
            <a:spLocks noChangeArrowheads="1"/>
          </p:cNvSpPr>
          <p:nvPr/>
        </p:nvSpPr>
        <p:spPr bwMode="auto">
          <a:xfrm>
            <a:off x="2843213" y="5084763"/>
            <a:ext cx="1295400" cy="503237"/>
          </a:xfrm>
          <a:prstGeom prst="rect">
            <a:avLst/>
          </a:prstGeom>
          <a:solidFill>
            <a:schemeClr val="accent1"/>
          </a:solidFill>
          <a:ln w="9525" algn="ctr">
            <a:noFill/>
            <a:miter lim="800000"/>
            <a:headEnd/>
            <a:tailEnd/>
          </a:ln>
        </p:spPr>
        <p:txBody>
          <a:bodyPr wrap="none" anchor="ctr"/>
          <a:lstStyle/>
          <a:p>
            <a:pPr algn="ctr" eaLnBrk="0" hangingPunct="0"/>
            <a:r>
              <a:rPr lang="it-IT" sz="1400" b="1">
                <a:solidFill>
                  <a:schemeClr val="tx1"/>
                </a:solidFill>
                <a:latin typeface="Gill Sans MT" pitchFamily="34" charset="0"/>
              </a:rPr>
              <a:t>COAN</a:t>
            </a:r>
            <a:endParaRPr lang="it-IT" sz="1800">
              <a:solidFill>
                <a:schemeClr val="tx1"/>
              </a:solidFill>
              <a:latin typeface="Arial" charset="0"/>
            </a:endParaRPr>
          </a:p>
        </p:txBody>
      </p:sp>
      <p:sp>
        <p:nvSpPr>
          <p:cNvPr id="61444" name="Rectangle 5"/>
          <p:cNvSpPr>
            <a:spLocks noChangeArrowheads="1"/>
          </p:cNvSpPr>
          <p:nvPr/>
        </p:nvSpPr>
        <p:spPr bwMode="auto">
          <a:xfrm>
            <a:off x="4787900" y="5084763"/>
            <a:ext cx="1295400" cy="503237"/>
          </a:xfrm>
          <a:prstGeom prst="rect">
            <a:avLst/>
          </a:prstGeom>
          <a:solidFill>
            <a:schemeClr val="accent1"/>
          </a:solidFill>
          <a:ln w="9525" algn="ctr">
            <a:noFill/>
            <a:miter lim="800000"/>
            <a:headEnd/>
            <a:tailEnd/>
          </a:ln>
        </p:spPr>
        <p:txBody>
          <a:bodyPr wrap="none" anchor="ctr"/>
          <a:lstStyle/>
          <a:p>
            <a:pPr algn="ctr" eaLnBrk="0" hangingPunct="0"/>
            <a:r>
              <a:rPr lang="it-IT" sz="1400" b="1">
                <a:solidFill>
                  <a:schemeClr val="tx1"/>
                </a:solidFill>
                <a:latin typeface="Gill Sans MT" pitchFamily="34" charset="0"/>
              </a:rPr>
              <a:t>IVA</a:t>
            </a:r>
          </a:p>
        </p:txBody>
      </p:sp>
      <p:sp>
        <p:nvSpPr>
          <p:cNvPr id="61445" name="Rectangle 6"/>
          <p:cNvSpPr>
            <a:spLocks noChangeArrowheads="1"/>
          </p:cNvSpPr>
          <p:nvPr/>
        </p:nvSpPr>
        <p:spPr bwMode="auto">
          <a:xfrm>
            <a:off x="6948488" y="5157788"/>
            <a:ext cx="1295400" cy="503237"/>
          </a:xfrm>
          <a:prstGeom prst="rect">
            <a:avLst/>
          </a:prstGeom>
          <a:solidFill>
            <a:schemeClr val="accent1"/>
          </a:solidFill>
          <a:ln w="9525" algn="ctr">
            <a:noFill/>
            <a:miter lim="800000"/>
            <a:headEnd/>
            <a:tailEnd/>
          </a:ln>
        </p:spPr>
        <p:txBody>
          <a:bodyPr wrap="none" anchor="ctr"/>
          <a:lstStyle/>
          <a:p>
            <a:pPr algn="ctr" eaLnBrk="0" hangingPunct="0"/>
            <a:r>
              <a:rPr lang="it-IT" sz="1400" b="1">
                <a:solidFill>
                  <a:schemeClr val="tx1"/>
                </a:solidFill>
                <a:latin typeface="Gill Sans MT" pitchFamily="34" charset="0"/>
              </a:rPr>
              <a:t>Inventario</a:t>
            </a:r>
            <a:endParaRPr lang="it-IT" sz="1800">
              <a:solidFill>
                <a:schemeClr val="tx1"/>
              </a:solidFill>
              <a:latin typeface="Arial" charset="0"/>
            </a:endParaRPr>
          </a:p>
        </p:txBody>
      </p:sp>
      <p:pic>
        <p:nvPicPr>
          <p:cNvPr id="61446" name="Picture 7"/>
          <p:cNvPicPr>
            <a:picLocks noChangeAspect="1" noChangeArrowheads="1"/>
          </p:cNvPicPr>
          <p:nvPr/>
        </p:nvPicPr>
        <p:blipFill>
          <a:blip r:embed="rId3">
            <a:lum bright="88000" contrast="-70000"/>
          </a:blip>
          <a:srcRect/>
          <a:stretch>
            <a:fillRect/>
          </a:stretch>
        </p:blipFill>
        <p:spPr bwMode="auto">
          <a:xfrm>
            <a:off x="395288" y="836613"/>
            <a:ext cx="8353425" cy="4124325"/>
          </a:xfrm>
          <a:prstGeom prst="rect">
            <a:avLst/>
          </a:prstGeom>
          <a:noFill/>
          <a:ln w="9525">
            <a:noFill/>
            <a:miter lim="800000"/>
            <a:headEnd/>
            <a:tailEnd/>
          </a:ln>
        </p:spPr>
      </p:pic>
      <p:sp>
        <p:nvSpPr>
          <p:cNvPr id="61447" name="Rectangle 8"/>
          <p:cNvSpPr>
            <a:spLocks noChangeArrowheads="1"/>
          </p:cNvSpPr>
          <p:nvPr/>
        </p:nvSpPr>
        <p:spPr bwMode="auto">
          <a:xfrm>
            <a:off x="3492500" y="1154113"/>
            <a:ext cx="2446338" cy="501650"/>
          </a:xfrm>
          <a:prstGeom prst="rect">
            <a:avLst/>
          </a:prstGeom>
          <a:solidFill>
            <a:schemeClr val="accent1"/>
          </a:solidFill>
          <a:ln w="9525" algn="ctr">
            <a:noFill/>
            <a:miter lim="800000"/>
            <a:headEnd/>
            <a:tailEnd/>
          </a:ln>
        </p:spPr>
        <p:txBody>
          <a:bodyPr wrap="none" anchor="ctr"/>
          <a:lstStyle/>
          <a:p>
            <a:pPr algn="ctr"/>
            <a:r>
              <a:rPr lang="it-IT" sz="1400" b="1">
                <a:solidFill>
                  <a:schemeClr val="tx1"/>
                </a:solidFill>
                <a:latin typeface="Gill Sans MT" pitchFamily="34" charset="0"/>
              </a:rPr>
              <a:t>Pianificazione annuale</a:t>
            </a:r>
          </a:p>
          <a:p>
            <a:pPr algn="ctr"/>
            <a:r>
              <a:rPr lang="it-IT" sz="1400" b="1">
                <a:solidFill>
                  <a:schemeClr val="tx1"/>
                </a:solidFill>
                <a:latin typeface="Gill Sans MT" pitchFamily="34" charset="0"/>
              </a:rPr>
              <a:t>e pluriennali</a:t>
            </a:r>
          </a:p>
        </p:txBody>
      </p:sp>
      <p:sp>
        <p:nvSpPr>
          <p:cNvPr id="61448" name="Rectangle 9"/>
          <p:cNvSpPr>
            <a:spLocks noChangeArrowheads="1"/>
          </p:cNvSpPr>
          <p:nvPr/>
        </p:nvSpPr>
        <p:spPr bwMode="auto">
          <a:xfrm>
            <a:off x="2266950" y="3068638"/>
            <a:ext cx="1430338" cy="503237"/>
          </a:xfrm>
          <a:prstGeom prst="rect">
            <a:avLst/>
          </a:prstGeom>
          <a:solidFill>
            <a:srgbClr val="339966"/>
          </a:solidFill>
          <a:ln w="9525" algn="ctr">
            <a:noFill/>
            <a:miter lim="800000"/>
            <a:headEnd/>
            <a:tailEnd/>
          </a:ln>
        </p:spPr>
        <p:txBody>
          <a:bodyPr wrap="none" anchor="ctr"/>
          <a:lstStyle/>
          <a:p>
            <a:pPr algn="ctr"/>
            <a:r>
              <a:rPr lang="it-IT" sz="1400" b="1">
                <a:solidFill>
                  <a:schemeClr val="tx1"/>
                </a:solidFill>
                <a:latin typeface="Gill Sans MT" pitchFamily="34" charset="0"/>
              </a:rPr>
              <a:t>Contratto</a:t>
            </a:r>
          </a:p>
          <a:p>
            <a:pPr algn="ctr"/>
            <a:r>
              <a:rPr lang="it-IT" sz="1400" b="1">
                <a:solidFill>
                  <a:schemeClr val="tx1"/>
                </a:solidFill>
                <a:latin typeface="Gill Sans MT" pitchFamily="34" charset="0"/>
              </a:rPr>
              <a:t>personale</a:t>
            </a:r>
          </a:p>
        </p:txBody>
      </p:sp>
      <p:sp>
        <p:nvSpPr>
          <p:cNvPr id="61449" name="AutoShape 10"/>
          <p:cNvSpPr>
            <a:spLocks noChangeArrowheads="1"/>
          </p:cNvSpPr>
          <p:nvPr/>
        </p:nvSpPr>
        <p:spPr bwMode="auto">
          <a:xfrm rot="10800000">
            <a:off x="4538663" y="1739900"/>
            <a:ext cx="234950" cy="249238"/>
          </a:xfrm>
          <a:prstGeom prst="triangle">
            <a:avLst>
              <a:gd name="adj" fmla="val 50000"/>
            </a:avLst>
          </a:prstGeom>
          <a:solidFill>
            <a:srgbClr val="C0C0C0"/>
          </a:solidFill>
          <a:ln w="9525" algn="ctr">
            <a:noFill/>
            <a:miter lim="800000"/>
            <a:headEnd/>
            <a:tailEnd/>
          </a:ln>
        </p:spPr>
        <p:txBody>
          <a:bodyPr wrap="none" anchor="ctr"/>
          <a:lstStyle/>
          <a:p>
            <a:endParaRPr lang="it-IT" sz="1800">
              <a:solidFill>
                <a:schemeClr val="tx1"/>
              </a:solidFill>
              <a:latin typeface="Arial" charset="0"/>
            </a:endParaRPr>
          </a:p>
        </p:txBody>
      </p:sp>
      <p:sp>
        <p:nvSpPr>
          <p:cNvPr id="61450" name="AutoShape 11"/>
          <p:cNvSpPr>
            <a:spLocks noChangeArrowheads="1"/>
          </p:cNvSpPr>
          <p:nvPr/>
        </p:nvSpPr>
        <p:spPr bwMode="auto">
          <a:xfrm rot="10800000">
            <a:off x="4514850" y="2611438"/>
            <a:ext cx="233363" cy="250825"/>
          </a:xfrm>
          <a:prstGeom prst="triangle">
            <a:avLst>
              <a:gd name="adj" fmla="val 50000"/>
            </a:avLst>
          </a:prstGeom>
          <a:solidFill>
            <a:srgbClr val="C0C0C0"/>
          </a:solidFill>
          <a:ln w="12700" algn="ctr">
            <a:solidFill>
              <a:schemeClr val="tx1"/>
            </a:solidFill>
            <a:prstDash val="dash"/>
            <a:miter lim="800000"/>
            <a:headEnd/>
            <a:tailEnd/>
          </a:ln>
        </p:spPr>
        <p:txBody>
          <a:bodyPr wrap="none" anchor="ctr"/>
          <a:lstStyle/>
          <a:p>
            <a:endParaRPr lang="it-IT" sz="1800">
              <a:solidFill>
                <a:schemeClr val="tx1"/>
              </a:solidFill>
              <a:latin typeface="Arial" charset="0"/>
            </a:endParaRPr>
          </a:p>
        </p:txBody>
      </p:sp>
      <p:sp>
        <p:nvSpPr>
          <p:cNvPr id="61451" name="AutoShape 12"/>
          <p:cNvSpPr>
            <a:spLocks noChangeArrowheads="1"/>
          </p:cNvSpPr>
          <p:nvPr/>
        </p:nvSpPr>
        <p:spPr bwMode="auto">
          <a:xfrm rot="10800000">
            <a:off x="2195513" y="4581525"/>
            <a:ext cx="5418137" cy="287338"/>
          </a:xfrm>
          <a:prstGeom prst="triangle">
            <a:avLst>
              <a:gd name="adj" fmla="val 50000"/>
            </a:avLst>
          </a:prstGeom>
          <a:solidFill>
            <a:srgbClr val="C0C0C0"/>
          </a:solidFill>
          <a:ln w="9525" algn="ctr">
            <a:noFill/>
            <a:miter lim="800000"/>
            <a:headEnd/>
            <a:tailEnd/>
          </a:ln>
        </p:spPr>
        <p:txBody>
          <a:bodyPr wrap="none" anchor="ctr"/>
          <a:lstStyle/>
          <a:p>
            <a:endParaRPr lang="it-IT" sz="1800">
              <a:solidFill>
                <a:schemeClr val="tx1"/>
              </a:solidFill>
              <a:latin typeface="Arial" charset="0"/>
            </a:endParaRPr>
          </a:p>
        </p:txBody>
      </p:sp>
      <p:sp>
        <p:nvSpPr>
          <p:cNvPr id="61452" name="Rectangle 13"/>
          <p:cNvSpPr>
            <a:spLocks noChangeArrowheads="1"/>
          </p:cNvSpPr>
          <p:nvPr/>
        </p:nvSpPr>
        <p:spPr bwMode="auto">
          <a:xfrm>
            <a:off x="3987800" y="2044700"/>
            <a:ext cx="1439863" cy="503238"/>
          </a:xfrm>
          <a:prstGeom prst="rect">
            <a:avLst/>
          </a:prstGeom>
          <a:solidFill>
            <a:schemeClr val="folHlink"/>
          </a:solidFill>
          <a:ln w="9525" algn="ctr">
            <a:noFill/>
            <a:miter lim="800000"/>
            <a:headEnd/>
            <a:tailEnd/>
          </a:ln>
        </p:spPr>
        <p:txBody>
          <a:bodyPr wrap="none" anchor="ctr"/>
          <a:lstStyle/>
          <a:p>
            <a:pPr algn="ctr"/>
            <a:r>
              <a:rPr lang="it-IT" sz="1400" b="1">
                <a:solidFill>
                  <a:schemeClr val="tx1"/>
                </a:solidFill>
                <a:latin typeface="Gill Sans MT" pitchFamily="34" charset="0"/>
              </a:rPr>
              <a:t>Autorizzazione</a:t>
            </a:r>
          </a:p>
          <a:p>
            <a:pPr algn="ctr"/>
            <a:r>
              <a:rPr lang="it-IT" sz="1400" b="1">
                <a:solidFill>
                  <a:schemeClr val="tx1"/>
                </a:solidFill>
                <a:latin typeface="Gill Sans MT" pitchFamily="34" charset="0"/>
              </a:rPr>
              <a:t>missione</a:t>
            </a:r>
          </a:p>
        </p:txBody>
      </p:sp>
      <p:sp>
        <p:nvSpPr>
          <p:cNvPr id="61453" name="Rectangle 14"/>
          <p:cNvSpPr>
            <a:spLocks noChangeArrowheads="1"/>
          </p:cNvSpPr>
          <p:nvPr/>
        </p:nvSpPr>
        <p:spPr bwMode="auto">
          <a:xfrm>
            <a:off x="5680075" y="2044700"/>
            <a:ext cx="1374775" cy="503238"/>
          </a:xfrm>
          <a:prstGeom prst="rect">
            <a:avLst/>
          </a:prstGeom>
          <a:solidFill>
            <a:schemeClr val="folHlink"/>
          </a:solidFill>
          <a:ln w="9525" algn="ctr">
            <a:noFill/>
            <a:miter lim="800000"/>
            <a:headEnd/>
            <a:tailEnd/>
          </a:ln>
        </p:spPr>
        <p:txBody>
          <a:bodyPr wrap="none" anchor="ctr"/>
          <a:lstStyle/>
          <a:p>
            <a:pPr algn="ctr"/>
            <a:r>
              <a:rPr lang="it-IT" sz="1400" b="1">
                <a:solidFill>
                  <a:schemeClr val="tx1"/>
                </a:solidFill>
                <a:latin typeface="Gill Sans MT" pitchFamily="34" charset="0"/>
              </a:rPr>
              <a:t>Autorizzazione </a:t>
            </a:r>
          </a:p>
          <a:p>
            <a:pPr algn="ctr"/>
            <a:r>
              <a:rPr lang="it-IT" sz="1400" b="1">
                <a:solidFill>
                  <a:schemeClr val="tx1"/>
                </a:solidFill>
                <a:latin typeface="Gill Sans MT" pitchFamily="34" charset="0"/>
              </a:rPr>
              <a:t>incarico</a:t>
            </a:r>
          </a:p>
        </p:txBody>
      </p:sp>
      <p:sp>
        <p:nvSpPr>
          <p:cNvPr id="61454" name="Rectangle 15"/>
          <p:cNvSpPr>
            <a:spLocks noChangeArrowheads="1"/>
          </p:cNvSpPr>
          <p:nvPr/>
        </p:nvSpPr>
        <p:spPr bwMode="auto">
          <a:xfrm>
            <a:off x="2266950" y="3933825"/>
            <a:ext cx="1295400" cy="503238"/>
          </a:xfrm>
          <a:prstGeom prst="rect">
            <a:avLst/>
          </a:prstGeom>
          <a:solidFill>
            <a:srgbClr val="339966"/>
          </a:solidFill>
          <a:ln w="9525" algn="ctr">
            <a:noFill/>
            <a:miter lim="800000"/>
            <a:headEnd/>
            <a:tailEnd/>
          </a:ln>
        </p:spPr>
        <p:txBody>
          <a:bodyPr wrap="none" anchor="ctr"/>
          <a:lstStyle/>
          <a:p>
            <a:pPr algn="ctr"/>
            <a:r>
              <a:rPr lang="it-IT" sz="1400" b="1">
                <a:solidFill>
                  <a:schemeClr val="tx1"/>
                </a:solidFill>
                <a:latin typeface="Gill Sans MT" pitchFamily="34" charset="0"/>
              </a:rPr>
              <a:t>Compenso</a:t>
            </a:r>
          </a:p>
        </p:txBody>
      </p:sp>
      <p:sp>
        <p:nvSpPr>
          <p:cNvPr id="61455" name="Rectangle 16"/>
          <p:cNvSpPr>
            <a:spLocks noChangeArrowheads="1"/>
          </p:cNvSpPr>
          <p:nvPr/>
        </p:nvSpPr>
        <p:spPr bwMode="auto">
          <a:xfrm>
            <a:off x="4016375" y="3005138"/>
            <a:ext cx="1295400" cy="503237"/>
          </a:xfrm>
          <a:prstGeom prst="rect">
            <a:avLst/>
          </a:prstGeom>
          <a:solidFill>
            <a:schemeClr val="folHlink"/>
          </a:solidFill>
          <a:ln w="9525" algn="ctr">
            <a:noFill/>
            <a:miter lim="800000"/>
            <a:headEnd/>
            <a:tailEnd/>
          </a:ln>
        </p:spPr>
        <p:txBody>
          <a:bodyPr wrap="none" anchor="ctr"/>
          <a:lstStyle/>
          <a:p>
            <a:pPr algn="ctr"/>
            <a:r>
              <a:rPr lang="it-IT" sz="1400" b="1">
                <a:solidFill>
                  <a:schemeClr val="tx1"/>
                </a:solidFill>
                <a:latin typeface="Gill Sans MT" pitchFamily="34" charset="0"/>
              </a:rPr>
              <a:t>Anticipo</a:t>
            </a:r>
          </a:p>
        </p:txBody>
      </p:sp>
      <p:sp>
        <p:nvSpPr>
          <p:cNvPr id="61456" name="AutoShape 17"/>
          <p:cNvSpPr>
            <a:spLocks noChangeArrowheads="1"/>
          </p:cNvSpPr>
          <p:nvPr/>
        </p:nvSpPr>
        <p:spPr bwMode="auto">
          <a:xfrm rot="10800000">
            <a:off x="2843213" y="3644900"/>
            <a:ext cx="233362" cy="250825"/>
          </a:xfrm>
          <a:prstGeom prst="triangle">
            <a:avLst>
              <a:gd name="adj" fmla="val 50000"/>
            </a:avLst>
          </a:prstGeom>
          <a:solidFill>
            <a:srgbClr val="C0C0C0"/>
          </a:solidFill>
          <a:ln w="9525" algn="ctr">
            <a:noFill/>
            <a:miter lim="800000"/>
            <a:headEnd/>
            <a:tailEnd/>
          </a:ln>
        </p:spPr>
        <p:txBody>
          <a:bodyPr wrap="none" anchor="ctr"/>
          <a:lstStyle/>
          <a:p>
            <a:endParaRPr lang="it-IT" sz="1800">
              <a:solidFill>
                <a:schemeClr val="tx1"/>
              </a:solidFill>
              <a:latin typeface="Arial" charset="0"/>
            </a:endParaRPr>
          </a:p>
        </p:txBody>
      </p:sp>
      <p:sp>
        <p:nvSpPr>
          <p:cNvPr id="61457" name="AutoShape 18"/>
          <p:cNvSpPr>
            <a:spLocks noChangeArrowheads="1"/>
          </p:cNvSpPr>
          <p:nvPr/>
        </p:nvSpPr>
        <p:spPr bwMode="auto">
          <a:xfrm rot="10800000">
            <a:off x="6300788" y="3141663"/>
            <a:ext cx="233362" cy="250825"/>
          </a:xfrm>
          <a:prstGeom prst="triangle">
            <a:avLst>
              <a:gd name="adj" fmla="val 50000"/>
            </a:avLst>
          </a:prstGeom>
          <a:solidFill>
            <a:srgbClr val="C0C0C0"/>
          </a:solidFill>
          <a:ln w="9525" algn="ctr">
            <a:noFill/>
            <a:miter lim="800000"/>
            <a:headEnd/>
            <a:tailEnd/>
          </a:ln>
        </p:spPr>
        <p:txBody>
          <a:bodyPr wrap="none" anchor="ctr"/>
          <a:lstStyle/>
          <a:p>
            <a:endParaRPr lang="it-IT" sz="1800">
              <a:solidFill>
                <a:schemeClr val="tx1"/>
              </a:solidFill>
              <a:latin typeface="Arial" charset="0"/>
            </a:endParaRPr>
          </a:p>
        </p:txBody>
      </p:sp>
      <p:sp>
        <p:nvSpPr>
          <p:cNvPr id="61458" name="Rectangle 19"/>
          <p:cNvSpPr>
            <a:spLocks noChangeArrowheads="1"/>
          </p:cNvSpPr>
          <p:nvPr/>
        </p:nvSpPr>
        <p:spPr bwMode="auto">
          <a:xfrm>
            <a:off x="5651500" y="3933825"/>
            <a:ext cx="1295400" cy="503238"/>
          </a:xfrm>
          <a:prstGeom prst="rect">
            <a:avLst/>
          </a:prstGeom>
          <a:solidFill>
            <a:schemeClr val="folHlink"/>
          </a:solidFill>
          <a:ln w="9525" algn="ctr">
            <a:noFill/>
            <a:miter lim="800000"/>
            <a:headEnd/>
            <a:tailEnd/>
          </a:ln>
        </p:spPr>
        <p:txBody>
          <a:bodyPr wrap="none" anchor="ctr"/>
          <a:lstStyle/>
          <a:p>
            <a:pPr algn="ctr"/>
            <a:r>
              <a:rPr lang="it-IT" sz="1400" b="1">
                <a:solidFill>
                  <a:schemeClr val="tx1"/>
                </a:solidFill>
                <a:latin typeface="Gill Sans MT" pitchFamily="34" charset="0"/>
              </a:rPr>
              <a:t>Incarico</a:t>
            </a:r>
          </a:p>
        </p:txBody>
      </p:sp>
      <p:sp>
        <p:nvSpPr>
          <p:cNvPr id="61459" name="Rectangle 20"/>
          <p:cNvSpPr>
            <a:spLocks noChangeArrowheads="1"/>
          </p:cNvSpPr>
          <p:nvPr/>
        </p:nvSpPr>
        <p:spPr bwMode="auto">
          <a:xfrm>
            <a:off x="3987800" y="3963988"/>
            <a:ext cx="1295400" cy="503237"/>
          </a:xfrm>
          <a:prstGeom prst="rect">
            <a:avLst/>
          </a:prstGeom>
          <a:solidFill>
            <a:schemeClr val="folHlink"/>
          </a:solidFill>
          <a:ln w="9525" algn="ctr">
            <a:noFill/>
            <a:miter lim="800000"/>
            <a:headEnd/>
            <a:tailEnd/>
          </a:ln>
        </p:spPr>
        <p:txBody>
          <a:bodyPr wrap="none" anchor="ctr"/>
          <a:lstStyle/>
          <a:p>
            <a:pPr algn="ctr"/>
            <a:r>
              <a:rPr lang="it-IT" sz="1400" b="1">
                <a:solidFill>
                  <a:schemeClr val="tx1"/>
                </a:solidFill>
                <a:latin typeface="Gill Sans MT" pitchFamily="34" charset="0"/>
              </a:rPr>
              <a:t>Missione</a:t>
            </a:r>
          </a:p>
        </p:txBody>
      </p:sp>
      <p:sp>
        <p:nvSpPr>
          <p:cNvPr id="61460" name="AutoShape 21"/>
          <p:cNvSpPr>
            <a:spLocks noChangeArrowheads="1"/>
          </p:cNvSpPr>
          <p:nvPr/>
        </p:nvSpPr>
        <p:spPr bwMode="auto">
          <a:xfrm rot="10800000">
            <a:off x="4514850" y="3619500"/>
            <a:ext cx="233363" cy="250825"/>
          </a:xfrm>
          <a:prstGeom prst="triangle">
            <a:avLst>
              <a:gd name="adj" fmla="val 50000"/>
            </a:avLst>
          </a:prstGeom>
          <a:solidFill>
            <a:srgbClr val="C0C0C0"/>
          </a:solidFill>
          <a:ln w="9525" algn="ctr">
            <a:noFill/>
            <a:miter lim="800000"/>
            <a:headEnd/>
            <a:tailEnd/>
          </a:ln>
        </p:spPr>
        <p:txBody>
          <a:bodyPr wrap="none" anchor="ctr"/>
          <a:lstStyle/>
          <a:p>
            <a:endParaRPr lang="it-IT" sz="1800">
              <a:solidFill>
                <a:schemeClr val="tx1"/>
              </a:solidFill>
              <a:latin typeface="Arial" charset="0"/>
            </a:endParaRPr>
          </a:p>
        </p:txBody>
      </p:sp>
      <p:sp>
        <p:nvSpPr>
          <p:cNvPr id="61461" name="AutoShape 22"/>
          <p:cNvSpPr>
            <a:spLocks noChangeArrowheads="1"/>
          </p:cNvSpPr>
          <p:nvPr/>
        </p:nvSpPr>
        <p:spPr bwMode="auto">
          <a:xfrm rot="10800000">
            <a:off x="2843213" y="2708275"/>
            <a:ext cx="233362" cy="250825"/>
          </a:xfrm>
          <a:prstGeom prst="triangle">
            <a:avLst>
              <a:gd name="adj" fmla="val 50000"/>
            </a:avLst>
          </a:prstGeom>
          <a:solidFill>
            <a:srgbClr val="C0C0C0"/>
          </a:solidFill>
          <a:ln w="12700" algn="ctr">
            <a:solidFill>
              <a:schemeClr val="tx1"/>
            </a:solidFill>
            <a:prstDash val="dash"/>
            <a:miter lim="800000"/>
            <a:headEnd/>
            <a:tailEnd/>
          </a:ln>
        </p:spPr>
        <p:txBody>
          <a:bodyPr wrap="none" anchor="ctr"/>
          <a:lstStyle/>
          <a:p>
            <a:endParaRPr lang="it-IT" sz="1800">
              <a:solidFill>
                <a:schemeClr val="tx1"/>
              </a:solidFill>
              <a:latin typeface="Arial" charset="0"/>
            </a:endParaRPr>
          </a:p>
        </p:txBody>
      </p:sp>
      <p:sp>
        <p:nvSpPr>
          <p:cNvPr id="61462" name="Rectangle 23"/>
          <p:cNvSpPr>
            <a:spLocks noChangeArrowheads="1"/>
          </p:cNvSpPr>
          <p:nvPr/>
        </p:nvSpPr>
        <p:spPr bwMode="auto">
          <a:xfrm>
            <a:off x="2266950" y="2060575"/>
            <a:ext cx="1430338" cy="503238"/>
          </a:xfrm>
          <a:prstGeom prst="rect">
            <a:avLst/>
          </a:prstGeom>
          <a:solidFill>
            <a:srgbClr val="339966"/>
          </a:solidFill>
          <a:ln w="9525" algn="ctr">
            <a:noFill/>
            <a:miter lim="800000"/>
            <a:headEnd/>
            <a:tailEnd/>
          </a:ln>
        </p:spPr>
        <p:txBody>
          <a:bodyPr wrap="none" anchor="ctr"/>
          <a:lstStyle/>
          <a:p>
            <a:pPr algn="ctr"/>
            <a:r>
              <a:rPr lang="it-IT" sz="1400" b="1">
                <a:solidFill>
                  <a:schemeClr val="tx1"/>
                </a:solidFill>
                <a:latin typeface="Gill Sans MT" pitchFamily="34" charset="0"/>
              </a:rPr>
              <a:t>Precontratto</a:t>
            </a:r>
          </a:p>
          <a:p>
            <a:pPr algn="ctr"/>
            <a:r>
              <a:rPr lang="it-IT" sz="1400" b="1">
                <a:solidFill>
                  <a:schemeClr val="tx1"/>
                </a:solidFill>
                <a:latin typeface="Gill Sans MT" pitchFamily="34" charset="0"/>
              </a:rPr>
              <a:t>personale</a:t>
            </a:r>
          </a:p>
        </p:txBody>
      </p:sp>
      <p:sp>
        <p:nvSpPr>
          <p:cNvPr id="61463" name="Rectangle 24"/>
          <p:cNvSpPr>
            <a:spLocks noChangeArrowheads="1"/>
          </p:cNvSpPr>
          <p:nvPr/>
        </p:nvSpPr>
        <p:spPr bwMode="auto">
          <a:xfrm>
            <a:off x="179388" y="3933825"/>
            <a:ext cx="1295400" cy="503238"/>
          </a:xfrm>
          <a:prstGeom prst="rect">
            <a:avLst/>
          </a:prstGeom>
          <a:solidFill>
            <a:srgbClr val="FF99CC"/>
          </a:solidFill>
          <a:ln w="9525" algn="ctr">
            <a:noFill/>
            <a:miter lim="800000"/>
            <a:headEnd/>
            <a:tailEnd/>
          </a:ln>
        </p:spPr>
        <p:txBody>
          <a:bodyPr wrap="none" anchor="ctr"/>
          <a:lstStyle/>
          <a:p>
            <a:pPr algn="ctr" eaLnBrk="0" hangingPunct="0"/>
            <a:r>
              <a:rPr lang="it-IT" sz="1400" b="1">
                <a:solidFill>
                  <a:schemeClr val="tx1"/>
                </a:solidFill>
                <a:latin typeface="Gill Sans MT" pitchFamily="34" charset="0"/>
              </a:rPr>
              <a:t>MOTORE CSA</a:t>
            </a:r>
          </a:p>
        </p:txBody>
      </p:sp>
      <p:sp>
        <p:nvSpPr>
          <p:cNvPr id="61464" name="AutoShape 25"/>
          <p:cNvSpPr>
            <a:spLocks noChangeArrowheads="1"/>
          </p:cNvSpPr>
          <p:nvPr/>
        </p:nvSpPr>
        <p:spPr bwMode="auto">
          <a:xfrm>
            <a:off x="2051050" y="4221163"/>
            <a:ext cx="976313" cy="485775"/>
          </a:xfrm>
          <a:prstGeom prst="leftArrow">
            <a:avLst>
              <a:gd name="adj1" fmla="val 50000"/>
              <a:gd name="adj2" fmla="val 50245"/>
            </a:avLst>
          </a:prstGeom>
          <a:noFill/>
          <a:ln w="9525" algn="ctr">
            <a:noFill/>
            <a:miter lim="800000"/>
            <a:headEnd/>
            <a:tailEnd/>
          </a:ln>
        </p:spPr>
        <p:txBody>
          <a:bodyPr wrap="none" anchor="ctr"/>
          <a:lstStyle/>
          <a:p>
            <a:endParaRPr lang="it-IT" sz="1800">
              <a:solidFill>
                <a:schemeClr val="tx1"/>
              </a:solidFill>
              <a:latin typeface="Arial" charset="0"/>
            </a:endParaRPr>
          </a:p>
        </p:txBody>
      </p:sp>
      <p:sp>
        <p:nvSpPr>
          <p:cNvPr id="61465" name="AutoShape 26"/>
          <p:cNvSpPr>
            <a:spLocks noChangeArrowheads="1"/>
          </p:cNvSpPr>
          <p:nvPr/>
        </p:nvSpPr>
        <p:spPr bwMode="auto">
          <a:xfrm>
            <a:off x="1547813" y="3933825"/>
            <a:ext cx="576262" cy="485775"/>
          </a:xfrm>
          <a:prstGeom prst="leftArrow">
            <a:avLst>
              <a:gd name="adj1" fmla="val 50000"/>
              <a:gd name="adj2" fmla="val 29657"/>
            </a:avLst>
          </a:prstGeom>
          <a:solidFill>
            <a:schemeClr val="tx2"/>
          </a:solidFill>
          <a:ln w="9525" algn="ctr">
            <a:noFill/>
            <a:miter lim="800000"/>
            <a:headEnd/>
            <a:tailEnd/>
          </a:ln>
        </p:spPr>
        <p:txBody>
          <a:bodyPr wrap="none" anchor="ctr"/>
          <a:lstStyle/>
          <a:p>
            <a:endParaRPr lang="it-IT" sz="1800">
              <a:solidFill>
                <a:schemeClr val="tx1"/>
              </a:solidFill>
              <a:latin typeface="Arial" charset="0"/>
            </a:endParaRPr>
          </a:p>
        </p:txBody>
      </p:sp>
      <p:sp>
        <p:nvSpPr>
          <p:cNvPr id="61466" name="AutoShape 27"/>
          <p:cNvSpPr>
            <a:spLocks noChangeArrowheads="1"/>
          </p:cNvSpPr>
          <p:nvPr/>
        </p:nvSpPr>
        <p:spPr bwMode="auto">
          <a:xfrm>
            <a:off x="1908175" y="4365625"/>
            <a:ext cx="976313" cy="485775"/>
          </a:xfrm>
          <a:prstGeom prst="leftArrow">
            <a:avLst>
              <a:gd name="adj1" fmla="val 50000"/>
              <a:gd name="adj2" fmla="val 50245"/>
            </a:avLst>
          </a:prstGeom>
          <a:noFill/>
          <a:ln w="9525" algn="ctr">
            <a:noFill/>
            <a:miter lim="800000"/>
            <a:headEnd/>
            <a:tailEnd/>
          </a:ln>
        </p:spPr>
        <p:txBody>
          <a:bodyPr wrap="none" anchor="ctr"/>
          <a:lstStyle/>
          <a:p>
            <a:endParaRPr lang="it-IT" sz="1800">
              <a:solidFill>
                <a:schemeClr val="tx1"/>
              </a:solidFill>
              <a:latin typeface="Arial" charset="0"/>
            </a:endParaRPr>
          </a:p>
        </p:txBody>
      </p:sp>
      <p:sp>
        <p:nvSpPr>
          <p:cNvPr id="61467" name="AutoShape 28"/>
          <p:cNvSpPr>
            <a:spLocks noChangeArrowheads="1"/>
          </p:cNvSpPr>
          <p:nvPr/>
        </p:nvSpPr>
        <p:spPr bwMode="auto">
          <a:xfrm>
            <a:off x="1908175" y="4221163"/>
            <a:ext cx="976313" cy="485775"/>
          </a:xfrm>
          <a:prstGeom prst="leftArrow">
            <a:avLst>
              <a:gd name="adj1" fmla="val 50000"/>
              <a:gd name="adj2" fmla="val 50245"/>
            </a:avLst>
          </a:prstGeom>
          <a:noFill/>
          <a:ln w="9525" algn="ctr">
            <a:noFill/>
            <a:miter lim="800000"/>
            <a:headEnd/>
            <a:tailEnd/>
          </a:ln>
        </p:spPr>
        <p:txBody>
          <a:bodyPr wrap="none" anchor="ctr"/>
          <a:lstStyle/>
          <a:p>
            <a:endParaRPr lang="it-IT" sz="1800">
              <a:solidFill>
                <a:schemeClr val="tx1"/>
              </a:solidFill>
              <a:latin typeface="Arial"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4"/>
          <p:cNvSpPr>
            <a:spLocks noGrp="1" noChangeArrowheads="1"/>
          </p:cNvSpPr>
          <p:nvPr>
            <p:ph type="title" idx="4294967295"/>
          </p:nvPr>
        </p:nvSpPr>
        <p:spPr>
          <a:xfrm>
            <a:off x="684213" y="1989138"/>
            <a:ext cx="8229600" cy="922337"/>
          </a:xfrm>
        </p:spPr>
        <p:txBody>
          <a:bodyPr/>
          <a:lstStyle/>
          <a:p>
            <a:pPr>
              <a:defRPr/>
            </a:pPr>
            <a:r>
              <a:rPr lang="it-IT" sz="5400" i="1" smtClean="0">
                <a:solidFill>
                  <a:schemeClr val="tx1"/>
                </a:solidFill>
                <a:effectLst>
                  <a:outerShdw blurRad="38100" dist="38100" dir="2700000" algn="tl">
                    <a:srgbClr val="C0C0C0"/>
                  </a:outerShdw>
                </a:effectLst>
                <a:latin typeface="Arial" charset="0"/>
              </a:rPr>
              <a:t>CSA:</a:t>
            </a:r>
          </a:p>
        </p:txBody>
      </p:sp>
      <p:sp>
        <p:nvSpPr>
          <p:cNvPr id="63490" name="Text Box 6"/>
          <p:cNvSpPr txBox="1">
            <a:spLocks noChangeArrowheads="1"/>
          </p:cNvSpPr>
          <p:nvPr/>
        </p:nvSpPr>
        <p:spPr bwMode="auto">
          <a:xfrm>
            <a:off x="1187450" y="1720850"/>
            <a:ext cx="3455988" cy="366713"/>
          </a:xfrm>
          <a:prstGeom prst="rect">
            <a:avLst/>
          </a:prstGeom>
          <a:noFill/>
          <a:ln w="9525">
            <a:noFill/>
            <a:miter lim="800000"/>
            <a:headEnd/>
            <a:tailEnd/>
          </a:ln>
        </p:spPr>
        <p:txBody>
          <a:bodyPr>
            <a:spAutoFit/>
          </a:bodyPr>
          <a:lstStyle/>
          <a:p>
            <a:endParaRPr lang="it-IT" sz="1800">
              <a:solidFill>
                <a:schemeClr val="tx1"/>
              </a:solidFill>
              <a:latin typeface="Gill Sans MT" pitchFamily="34" charset="0"/>
            </a:endParaRPr>
          </a:p>
        </p:txBody>
      </p:sp>
      <p:sp>
        <p:nvSpPr>
          <p:cNvPr id="63491" name="Text Box 8"/>
          <p:cNvSpPr txBox="1">
            <a:spLocks noChangeArrowheads="1"/>
          </p:cNvSpPr>
          <p:nvPr/>
        </p:nvSpPr>
        <p:spPr bwMode="auto">
          <a:xfrm>
            <a:off x="1116013" y="3500438"/>
            <a:ext cx="6192837" cy="366712"/>
          </a:xfrm>
          <a:prstGeom prst="rect">
            <a:avLst/>
          </a:prstGeom>
          <a:noFill/>
          <a:ln w="9525">
            <a:noFill/>
            <a:miter lim="800000"/>
            <a:headEnd/>
            <a:tailEnd/>
          </a:ln>
        </p:spPr>
        <p:txBody>
          <a:bodyPr>
            <a:spAutoFit/>
          </a:bodyPr>
          <a:lstStyle/>
          <a:p>
            <a:pPr>
              <a:spcBef>
                <a:spcPct val="50000"/>
              </a:spcBef>
            </a:pPr>
            <a:endParaRPr lang="it-IT" sz="1800">
              <a:solidFill>
                <a:schemeClr val="tx1"/>
              </a:solidFill>
              <a:latin typeface="Gill Sans MT" pitchFamily="34" charset="0"/>
            </a:endParaRPr>
          </a:p>
        </p:txBody>
      </p:sp>
      <p:pic>
        <p:nvPicPr>
          <p:cNvPr id="63492" name="Picture 1030" descr="CSA"/>
          <p:cNvPicPr>
            <a:picLocks noChangeAspect="1" noChangeArrowheads="1"/>
          </p:cNvPicPr>
          <p:nvPr/>
        </p:nvPicPr>
        <p:blipFill>
          <a:blip r:embed="rId2"/>
          <a:srcRect/>
          <a:stretch>
            <a:fillRect/>
          </a:stretch>
        </p:blipFill>
        <p:spPr bwMode="auto">
          <a:xfrm>
            <a:off x="5795963" y="4076700"/>
            <a:ext cx="2841625" cy="2154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4"/>
          <p:cNvSpPr>
            <a:spLocks noChangeArrowheads="1"/>
          </p:cNvSpPr>
          <p:nvPr/>
        </p:nvSpPr>
        <p:spPr bwMode="auto">
          <a:xfrm>
            <a:off x="250825" y="546100"/>
            <a:ext cx="6443663" cy="650875"/>
          </a:xfrm>
          <a:prstGeom prst="rect">
            <a:avLst/>
          </a:prstGeom>
          <a:noFill/>
          <a:ln w="9525">
            <a:noFill/>
            <a:miter lim="800000"/>
            <a:headEnd/>
            <a:tailEnd/>
          </a:ln>
        </p:spPr>
        <p:txBody>
          <a:bodyPr lIns="92075" tIns="46038" rIns="92075" bIns="46038" anchor="ctr"/>
          <a:lstStyle/>
          <a:p>
            <a:r>
              <a:rPr kumimoji="1" lang="it-IT" sz="2200" b="1" i="1">
                <a:solidFill>
                  <a:schemeClr val="tx1"/>
                </a:solidFill>
              </a:rPr>
              <a:t>Principali caratteristiche di CSA</a:t>
            </a:r>
          </a:p>
        </p:txBody>
      </p:sp>
      <p:sp>
        <p:nvSpPr>
          <p:cNvPr id="64514" name="Rectangle 4"/>
          <p:cNvSpPr>
            <a:spLocks noChangeArrowheads="1"/>
          </p:cNvSpPr>
          <p:nvPr/>
        </p:nvSpPr>
        <p:spPr bwMode="auto">
          <a:xfrm>
            <a:off x="298450" y="1268413"/>
            <a:ext cx="8394700" cy="3455987"/>
          </a:xfrm>
          <a:prstGeom prst="rect">
            <a:avLst/>
          </a:prstGeom>
          <a:noFill/>
          <a:ln w="9525">
            <a:noFill/>
            <a:miter lim="800000"/>
            <a:headEnd/>
            <a:tailEnd/>
          </a:ln>
        </p:spPr>
        <p:txBody>
          <a:bodyPr lIns="92075" tIns="46038" rIns="92075" bIns="46038"/>
          <a:lstStyle/>
          <a:p>
            <a:pPr marL="434975" indent="-342900" eaLnBrk="0" hangingPunct="0">
              <a:lnSpc>
                <a:spcPct val="120000"/>
              </a:lnSpc>
              <a:spcBef>
                <a:spcPct val="10000"/>
              </a:spcBef>
            </a:pPr>
            <a:endParaRPr lang="it-IT" sz="1600">
              <a:solidFill>
                <a:schemeClr val="tx1"/>
              </a:solidFill>
            </a:endParaRPr>
          </a:p>
          <a:p>
            <a:pPr marL="434975" indent="-342900" algn="just" eaLnBrk="0" hangingPunct="0">
              <a:lnSpc>
                <a:spcPct val="120000"/>
              </a:lnSpc>
              <a:spcBef>
                <a:spcPct val="10000"/>
              </a:spcBef>
              <a:buClr>
                <a:schemeClr val="tx1"/>
              </a:buClr>
              <a:buFont typeface="Wingdings" pitchFamily="2" charset="2"/>
              <a:buChar char="Ø"/>
            </a:pPr>
            <a:r>
              <a:rPr lang="it-IT" sz="1600">
                <a:solidFill>
                  <a:schemeClr val="tx1"/>
                </a:solidFill>
              </a:rPr>
              <a:t>È una </a:t>
            </a:r>
            <a:r>
              <a:rPr lang="it-IT" sz="1600" b="1">
                <a:solidFill>
                  <a:schemeClr val="tx1"/>
                </a:solidFill>
              </a:rPr>
              <a:t>procedura integrata</a:t>
            </a:r>
            <a:r>
              <a:rPr lang="it-IT" sz="1600">
                <a:solidFill>
                  <a:schemeClr val="tx1"/>
                </a:solidFill>
              </a:rPr>
              <a:t> (modulo giuridico ed economico) che nasce per la </a:t>
            </a:r>
            <a:r>
              <a:rPr lang="it-IT" sz="1600" b="1">
                <a:solidFill>
                  <a:schemeClr val="tx1"/>
                </a:solidFill>
              </a:rPr>
              <a:t>gestione accentrata delle liquidazioni</a:t>
            </a:r>
          </a:p>
          <a:p>
            <a:pPr marL="434975" indent="-342900" algn="just" eaLnBrk="0" hangingPunct="0">
              <a:lnSpc>
                <a:spcPct val="120000"/>
              </a:lnSpc>
              <a:spcBef>
                <a:spcPct val="10000"/>
              </a:spcBef>
            </a:pPr>
            <a:endParaRPr lang="it-IT" sz="1600">
              <a:solidFill>
                <a:schemeClr val="tx1"/>
              </a:solidFill>
            </a:endParaRPr>
          </a:p>
          <a:p>
            <a:pPr marL="434975" indent="-342900" algn="just" eaLnBrk="0" hangingPunct="0">
              <a:lnSpc>
                <a:spcPct val="120000"/>
              </a:lnSpc>
              <a:spcBef>
                <a:spcPct val="10000"/>
              </a:spcBef>
            </a:pPr>
            <a:endParaRPr lang="it-IT" sz="1600">
              <a:solidFill>
                <a:schemeClr val="tx1"/>
              </a:solidFill>
            </a:endParaRPr>
          </a:p>
          <a:p>
            <a:pPr marL="434975" indent="-342900" algn="just" eaLnBrk="0" hangingPunct="0">
              <a:lnSpc>
                <a:spcPct val="120000"/>
              </a:lnSpc>
              <a:spcBef>
                <a:spcPct val="10000"/>
              </a:spcBef>
              <a:buClr>
                <a:schemeClr val="tx1"/>
              </a:buClr>
              <a:buFont typeface="Wingdings" pitchFamily="2" charset="2"/>
              <a:buChar char="Ø"/>
            </a:pPr>
            <a:r>
              <a:rPr lang="it-IT" sz="1600">
                <a:solidFill>
                  <a:schemeClr val="tx1"/>
                </a:solidFill>
              </a:rPr>
              <a:t>Definiscono un </a:t>
            </a:r>
            <a:r>
              <a:rPr lang="it-IT" sz="1600" b="1">
                <a:solidFill>
                  <a:schemeClr val="tx1"/>
                </a:solidFill>
              </a:rPr>
              <a:t>unico meccanismo</a:t>
            </a:r>
            <a:r>
              <a:rPr lang="it-IT" sz="1600">
                <a:solidFill>
                  <a:schemeClr val="tx1"/>
                </a:solidFill>
              </a:rPr>
              <a:t> o processo per tutte le figure trattate</a:t>
            </a:r>
          </a:p>
          <a:p>
            <a:pPr marL="434975" indent="-342900" algn="just" eaLnBrk="0" hangingPunct="0">
              <a:lnSpc>
                <a:spcPct val="120000"/>
              </a:lnSpc>
              <a:spcBef>
                <a:spcPct val="10000"/>
              </a:spcBef>
              <a:buClr>
                <a:schemeClr val="tx2"/>
              </a:buClr>
              <a:buFont typeface="Wingdings" pitchFamily="2" charset="2"/>
              <a:buChar char="Ø"/>
            </a:pPr>
            <a:endParaRPr lang="it-IT" sz="1600">
              <a:solidFill>
                <a:schemeClr val="tx1"/>
              </a:solidFill>
            </a:endParaRPr>
          </a:p>
          <a:p>
            <a:pPr marL="434975" indent="-342900" algn="just" eaLnBrk="0" hangingPunct="0">
              <a:lnSpc>
                <a:spcPct val="120000"/>
              </a:lnSpc>
              <a:spcBef>
                <a:spcPct val="10000"/>
              </a:spcBef>
              <a:buClr>
                <a:schemeClr val="tx2"/>
              </a:buClr>
              <a:buFont typeface="Wingdings" pitchFamily="2" charset="2"/>
              <a:buChar char="Ø"/>
            </a:pPr>
            <a:endParaRPr lang="it-IT" sz="1600">
              <a:solidFill>
                <a:schemeClr val="tx1"/>
              </a:solidFill>
            </a:endParaRPr>
          </a:p>
          <a:p>
            <a:pPr marL="434975" indent="-342900" algn="just" eaLnBrk="0" hangingPunct="0">
              <a:lnSpc>
                <a:spcPct val="120000"/>
              </a:lnSpc>
              <a:spcBef>
                <a:spcPct val="10000"/>
              </a:spcBef>
              <a:buClr>
                <a:schemeClr val="tx1"/>
              </a:buClr>
              <a:buFont typeface="Wingdings" pitchFamily="2" charset="2"/>
              <a:buChar char="Ø"/>
            </a:pPr>
            <a:r>
              <a:rPr lang="it-IT" sz="1600">
                <a:solidFill>
                  <a:schemeClr val="tx1"/>
                </a:solidFill>
              </a:rPr>
              <a:t>Gestisce la </a:t>
            </a:r>
            <a:r>
              <a:rPr lang="it-IT" sz="1600" b="1">
                <a:solidFill>
                  <a:schemeClr val="tx1"/>
                </a:solidFill>
              </a:rPr>
              <a:t>storicità di molte informazioni</a:t>
            </a:r>
            <a:r>
              <a:rPr lang="it-IT" sz="1600">
                <a:solidFill>
                  <a:schemeClr val="tx1"/>
                </a:solidFill>
              </a:rPr>
              <a:t> e ciò consente ricalcoli automatici di conguagli ed arretrati</a:t>
            </a:r>
          </a:p>
          <a:p>
            <a:pPr marL="434975" indent="-342900" algn="just" eaLnBrk="0" hangingPunct="0">
              <a:lnSpc>
                <a:spcPct val="120000"/>
              </a:lnSpc>
              <a:spcBef>
                <a:spcPct val="10000"/>
              </a:spcBef>
              <a:buClr>
                <a:schemeClr val="tx1"/>
              </a:buClr>
              <a:buFont typeface="Wingdings" pitchFamily="2" charset="2"/>
              <a:buChar char="Ø"/>
            </a:pPr>
            <a:endParaRPr lang="it-IT" sz="1600">
              <a:solidFill>
                <a:schemeClr val="tx1"/>
              </a:solidFill>
            </a:endParaRPr>
          </a:p>
          <a:p>
            <a:pPr marL="434975" indent="-342900" algn="just" eaLnBrk="0" hangingPunct="0">
              <a:lnSpc>
                <a:spcPct val="120000"/>
              </a:lnSpc>
              <a:spcBef>
                <a:spcPct val="10000"/>
              </a:spcBef>
              <a:buClr>
                <a:schemeClr val="tx1"/>
              </a:buClr>
              <a:buFont typeface="Wingdings" pitchFamily="2" charset="2"/>
              <a:buChar char="Ø"/>
            </a:pPr>
            <a:r>
              <a:rPr lang="it-IT" sz="1600">
                <a:solidFill>
                  <a:schemeClr val="tx1"/>
                </a:solidFill>
              </a:rPr>
              <a:t>Nasce per la gestione massiva delle liquidazioni</a:t>
            </a:r>
          </a:p>
          <a:p>
            <a:pPr marL="434975" indent="-342900" algn="just" eaLnBrk="0" hangingPunct="0">
              <a:lnSpc>
                <a:spcPct val="120000"/>
              </a:lnSpc>
              <a:spcBef>
                <a:spcPct val="10000"/>
              </a:spcBef>
              <a:buClr>
                <a:schemeClr val="tx1"/>
              </a:buClr>
              <a:buFont typeface="Wingdings" pitchFamily="2" charset="2"/>
              <a:buChar char="Ø"/>
            </a:pPr>
            <a:endParaRPr lang="it-IT" sz="1600">
              <a:solidFill>
                <a:schemeClr val="tx1"/>
              </a:solidFill>
            </a:endParaRPr>
          </a:p>
          <a:p>
            <a:pPr marL="434975" indent="-342900" algn="just" eaLnBrk="0" hangingPunct="0">
              <a:lnSpc>
                <a:spcPct val="120000"/>
              </a:lnSpc>
              <a:spcBef>
                <a:spcPct val="10000"/>
              </a:spcBef>
              <a:buClr>
                <a:schemeClr val="tx1"/>
              </a:buClr>
              <a:buFont typeface="Wingdings" pitchFamily="2" charset="2"/>
              <a:buChar char="Ø"/>
            </a:pPr>
            <a:r>
              <a:rPr lang="it-IT" sz="1600">
                <a:solidFill>
                  <a:schemeClr val="tx1"/>
                </a:solidFill>
              </a:rPr>
              <a:t>Non è nativamente collegata a Ugov contabilità, per contabilizzare gli stipendi si passa attraverso il modulo di Ugov Allocazione costi.</a:t>
            </a:r>
          </a:p>
          <a:p>
            <a:pPr marL="434975" indent="-342900" algn="just" eaLnBrk="0" hangingPunct="0">
              <a:lnSpc>
                <a:spcPct val="120000"/>
              </a:lnSpc>
              <a:spcBef>
                <a:spcPct val="10000"/>
              </a:spcBef>
              <a:buClr>
                <a:schemeClr val="tx2"/>
              </a:buClr>
              <a:buFont typeface="Wingdings" pitchFamily="2" charset="2"/>
              <a:buNone/>
            </a:pPr>
            <a:endParaRPr lang="it-IT" sz="1600">
              <a:solidFill>
                <a:schemeClr val="tx1"/>
              </a:solidFill>
            </a:endParaRPr>
          </a:p>
          <a:p>
            <a:pPr marL="434975" indent="-342900" eaLnBrk="0" hangingPunct="0">
              <a:spcBef>
                <a:spcPct val="10000"/>
              </a:spcBef>
            </a:pPr>
            <a:endParaRPr lang="it-IT" sz="1600">
              <a:solidFill>
                <a:schemeClr val="tx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ChangeArrowheads="1"/>
          </p:cNvSpPr>
          <p:nvPr/>
        </p:nvSpPr>
        <p:spPr bwMode="auto">
          <a:xfrm>
            <a:off x="2871788" y="4292600"/>
            <a:ext cx="3600450" cy="1728788"/>
          </a:xfrm>
          <a:prstGeom prst="rect">
            <a:avLst/>
          </a:prstGeom>
          <a:noFill/>
          <a:ln w="25400">
            <a:solidFill>
              <a:schemeClr val="tx1"/>
            </a:solidFill>
            <a:miter lim="800000"/>
            <a:headEnd/>
            <a:tailEnd/>
          </a:ln>
        </p:spPr>
        <p:txBody>
          <a:bodyPr wrap="none" anchor="ctr"/>
          <a:lstStyle/>
          <a:p>
            <a:endParaRPr lang="it-IT"/>
          </a:p>
        </p:txBody>
      </p:sp>
      <p:sp>
        <p:nvSpPr>
          <p:cNvPr id="67586" name="Rectangle 3"/>
          <p:cNvSpPr>
            <a:spLocks noChangeArrowheads="1"/>
          </p:cNvSpPr>
          <p:nvPr/>
        </p:nvSpPr>
        <p:spPr bwMode="auto">
          <a:xfrm>
            <a:off x="179388" y="1052513"/>
            <a:ext cx="1944687" cy="4968875"/>
          </a:xfrm>
          <a:prstGeom prst="rect">
            <a:avLst/>
          </a:prstGeom>
          <a:solidFill>
            <a:schemeClr val="bg1"/>
          </a:solidFill>
          <a:ln w="25400">
            <a:solidFill>
              <a:schemeClr val="accent2"/>
            </a:solidFill>
            <a:miter lim="800000"/>
            <a:headEnd/>
            <a:tailEnd/>
          </a:ln>
        </p:spPr>
        <p:txBody>
          <a:bodyPr wrap="none" anchor="ctr"/>
          <a:lstStyle/>
          <a:p>
            <a:endParaRPr lang="it-IT"/>
          </a:p>
        </p:txBody>
      </p:sp>
      <p:sp>
        <p:nvSpPr>
          <p:cNvPr id="67587" name="Rectangle 4"/>
          <p:cNvSpPr>
            <a:spLocks noGrp="1" noChangeArrowheads="1"/>
          </p:cNvSpPr>
          <p:nvPr>
            <p:ph type="title"/>
          </p:nvPr>
        </p:nvSpPr>
        <p:spPr/>
        <p:txBody>
          <a:bodyPr/>
          <a:lstStyle/>
          <a:p>
            <a:r>
              <a:rPr lang="it-IT" smtClean="0"/>
              <a:t>Focus Costi del personale</a:t>
            </a:r>
            <a:endParaRPr lang="en-US" smtClean="0"/>
          </a:p>
        </p:txBody>
      </p:sp>
      <p:pic>
        <p:nvPicPr>
          <p:cNvPr id="67588" name="Picture 5" descr="Modulo Allocazione Costi"/>
          <p:cNvPicPr>
            <a:picLocks noChangeAspect="1" noChangeArrowheads="1"/>
          </p:cNvPicPr>
          <p:nvPr/>
        </p:nvPicPr>
        <p:blipFill>
          <a:blip r:embed="rId3"/>
          <a:srcRect/>
          <a:stretch>
            <a:fillRect/>
          </a:stretch>
        </p:blipFill>
        <p:spPr bwMode="auto">
          <a:xfrm>
            <a:off x="4097338" y="1268413"/>
            <a:ext cx="1166812" cy="1079500"/>
          </a:xfrm>
          <a:prstGeom prst="rect">
            <a:avLst/>
          </a:prstGeom>
          <a:noFill/>
          <a:ln w="9525">
            <a:noFill/>
            <a:miter lim="800000"/>
            <a:headEnd/>
            <a:tailEnd/>
          </a:ln>
        </p:spPr>
      </p:pic>
      <p:pic>
        <p:nvPicPr>
          <p:cNvPr id="67589" name="Picture 6" descr="U-GOV-P&amp;C"/>
          <p:cNvPicPr>
            <a:picLocks noChangeAspect="1" noChangeArrowheads="1"/>
          </p:cNvPicPr>
          <p:nvPr/>
        </p:nvPicPr>
        <p:blipFill>
          <a:blip r:embed="rId4"/>
          <a:srcRect/>
          <a:stretch>
            <a:fillRect/>
          </a:stretch>
        </p:blipFill>
        <p:spPr bwMode="auto">
          <a:xfrm>
            <a:off x="3844925" y="2565400"/>
            <a:ext cx="1508125" cy="1258888"/>
          </a:xfrm>
          <a:prstGeom prst="rect">
            <a:avLst/>
          </a:prstGeom>
          <a:noFill/>
          <a:ln w="9525">
            <a:noFill/>
            <a:miter lim="800000"/>
            <a:headEnd/>
            <a:tailEnd/>
          </a:ln>
        </p:spPr>
      </p:pic>
      <p:sp>
        <p:nvSpPr>
          <p:cNvPr id="78855" name="Rectangle 7"/>
          <p:cNvSpPr>
            <a:spLocks noChangeArrowheads="1"/>
          </p:cNvSpPr>
          <p:nvPr/>
        </p:nvSpPr>
        <p:spPr bwMode="auto">
          <a:xfrm>
            <a:off x="3203575" y="1052513"/>
            <a:ext cx="2952750" cy="2808287"/>
          </a:xfrm>
          <a:prstGeom prst="rect">
            <a:avLst/>
          </a:prstGeom>
          <a:noFill/>
          <a:ln w="25400">
            <a:solidFill>
              <a:srgbClr val="990000"/>
            </a:solidFill>
            <a:miter lim="800000"/>
            <a:headEnd/>
            <a:tailEnd/>
          </a:ln>
        </p:spPr>
        <p:txBody>
          <a:bodyPr wrap="none" anchor="ctr"/>
          <a:lstStyle/>
          <a:p>
            <a:endParaRPr lang="it-IT"/>
          </a:p>
        </p:txBody>
      </p:sp>
      <p:pic>
        <p:nvPicPr>
          <p:cNvPr id="67591" name="Picture 8" descr="Logo Stipendi"/>
          <p:cNvPicPr>
            <a:picLocks noChangeAspect="1" noChangeArrowheads="1"/>
          </p:cNvPicPr>
          <p:nvPr/>
        </p:nvPicPr>
        <p:blipFill>
          <a:blip r:embed="rId5"/>
          <a:srcRect/>
          <a:stretch>
            <a:fillRect/>
          </a:stretch>
        </p:blipFill>
        <p:spPr bwMode="auto">
          <a:xfrm>
            <a:off x="527050" y="2565400"/>
            <a:ext cx="1165225" cy="1079500"/>
          </a:xfrm>
          <a:prstGeom prst="rect">
            <a:avLst/>
          </a:prstGeom>
          <a:noFill/>
          <a:ln w="9525">
            <a:noFill/>
            <a:miter lim="800000"/>
            <a:headEnd/>
            <a:tailEnd/>
          </a:ln>
        </p:spPr>
      </p:pic>
      <p:pic>
        <p:nvPicPr>
          <p:cNvPr id="67592" name="Picture 9" descr="U-GOV Risorse Umane"/>
          <p:cNvPicPr>
            <a:picLocks noChangeAspect="1" noChangeArrowheads="1"/>
          </p:cNvPicPr>
          <p:nvPr/>
        </p:nvPicPr>
        <p:blipFill>
          <a:blip r:embed="rId6"/>
          <a:srcRect/>
          <a:stretch>
            <a:fillRect/>
          </a:stretch>
        </p:blipFill>
        <p:spPr bwMode="auto">
          <a:xfrm>
            <a:off x="250825" y="4791075"/>
            <a:ext cx="1816100" cy="1085850"/>
          </a:xfrm>
          <a:prstGeom prst="rect">
            <a:avLst/>
          </a:prstGeom>
          <a:noFill/>
          <a:ln w="9525">
            <a:noFill/>
            <a:miter lim="800000"/>
            <a:headEnd/>
            <a:tailEnd/>
          </a:ln>
        </p:spPr>
      </p:pic>
      <p:pic>
        <p:nvPicPr>
          <p:cNvPr id="67593" name="Picture 10" descr="Logo Contabilità Generale"/>
          <p:cNvPicPr>
            <a:picLocks noChangeAspect="1" noChangeArrowheads="1"/>
          </p:cNvPicPr>
          <p:nvPr/>
        </p:nvPicPr>
        <p:blipFill>
          <a:blip r:embed="rId7"/>
          <a:srcRect/>
          <a:stretch>
            <a:fillRect/>
          </a:stretch>
        </p:blipFill>
        <p:spPr bwMode="auto">
          <a:xfrm>
            <a:off x="7451725" y="3068638"/>
            <a:ext cx="1166813" cy="1079500"/>
          </a:xfrm>
          <a:prstGeom prst="rect">
            <a:avLst/>
          </a:prstGeom>
          <a:noFill/>
          <a:ln w="9525">
            <a:noFill/>
            <a:miter lim="800000"/>
            <a:headEnd/>
            <a:tailEnd/>
          </a:ln>
        </p:spPr>
      </p:pic>
      <p:pic>
        <p:nvPicPr>
          <p:cNvPr id="67594" name="Picture 11" descr="Logo Contabilità Analitica"/>
          <p:cNvPicPr>
            <a:picLocks noChangeAspect="1" noChangeArrowheads="1"/>
          </p:cNvPicPr>
          <p:nvPr/>
        </p:nvPicPr>
        <p:blipFill>
          <a:blip r:embed="rId8"/>
          <a:srcRect/>
          <a:stretch>
            <a:fillRect/>
          </a:stretch>
        </p:blipFill>
        <p:spPr bwMode="auto">
          <a:xfrm>
            <a:off x="7451725" y="1341438"/>
            <a:ext cx="1165225" cy="1079500"/>
          </a:xfrm>
          <a:prstGeom prst="rect">
            <a:avLst/>
          </a:prstGeom>
          <a:noFill/>
          <a:ln w="9525">
            <a:noFill/>
            <a:miter lim="800000"/>
            <a:headEnd/>
            <a:tailEnd/>
          </a:ln>
        </p:spPr>
      </p:pic>
      <p:pic>
        <p:nvPicPr>
          <p:cNvPr id="67595" name="Picture 12" descr="U-GOV Contabilita"/>
          <p:cNvPicPr>
            <a:picLocks noChangeAspect="1" noChangeArrowheads="1"/>
          </p:cNvPicPr>
          <p:nvPr/>
        </p:nvPicPr>
        <p:blipFill>
          <a:blip r:embed="rId9"/>
          <a:srcRect/>
          <a:stretch>
            <a:fillRect/>
          </a:stretch>
        </p:blipFill>
        <p:spPr bwMode="auto">
          <a:xfrm>
            <a:off x="7380288" y="4773613"/>
            <a:ext cx="1363662" cy="1103312"/>
          </a:xfrm>
          <a:prstGeom prst="rect">
            <a:avLst/>
          </a:prstGeom>
          <a:noFill/>
          <a:ln w="9525">
            <a:noFill/>
            <a:miter lim="800000"/>
            <a:headEnd/>
            <a:tailEnd/>
          </a:ln>
        </p:spPr>
      </p:pic>
      <p:sp>
        <p:nvSpPr>
          <p:cNvPr id="67596" name="Rectangle 13"/>
          <p:cNvSpPr>
            <a:spLocks noChangeArrowheads="1"/>
          </p:cNvSpPr>
          <p:nvPr/>
        </p:nvSpPr>
        <p:spPr bwMode="auto">
          <a:xfrm>
            <a:off x="7092950" y="1052513"/>
            <a:ext cx="1871663" cy="4968875"/>
          </a:xfrm>
          <a:prstGeom prst="rect">
            <a:avLst/>
          </a:prstGeom>
          <a:noFill/>
          <a:ln w="25400">
            <a:solidFill>
              <a:srgbClr val="FFCC00"/>
            </a:solidFill>
            <a:miter lim="800000"/>
            <a:headEnd/>
            <a:tailEnd/>
          </a:ln>
        </p:spPr>
        <p:txBody>
          <a:bodyPr wrap="none" anchor="ctr"/>
          <a:lstStyle/>
          <a:p>
            <a:endParaRPr lang="it-IT"/>
          </a:p>
        </p:txBody>
      </p:sp>
      <p:pic>
        <p:nvPicPr>
          <p:cNvPr id="67597" name="Picture 14" descr="application_vnd"/>
          <p:cNvPicPr>
            <a:picLocks noChangeAspect="1" noChangeArrowheads="1"/>
          </p:cNvPicPr>
          <p:nvPr/>
        </p:nvPicPr>
        <p:blipFill>
          <a:blip r:embed="rId10"/>
          <a:srcRect/>
          <a:stretch>
            <a:fillRect/>
          </a:stretch>
        </p:blipFill>
        <p:spPr bwMode="auto">
          <a:xfrm>
            <a:off x="3386138" y="4652963"/>
            <a:ext cx="754062" cy="754062"/>
          </a:xfrm>
          <a:prstGeom prst="rect">
            <a:avLst/>
          </a:prstGeom>
          <a:noFill/>
          <a:ln w="9525">
            <a:noFill/>
            <a:miter lim="800000"/>
            <a:headEnd/>
            <a:tailEnd/>
          </a:ln>
        </p:spPr>
      </p:pic>
      <p:sp>
        <p:nvSpPr>
          <p:cNvPr id="67598" name="Text Box 15"/>
          <p:cNvSpPr txBox="1">
            <a:spLocks noChangeArrowheads="1"/>
          </p:cNvSpPr>
          <p:nvPr/>
        </p:nvSpPr>
        <p:spPr bwMode="auto">
          <a:xfrm>
            <a:off x="2728913" y="5516563"/>
            <a:ext cx="3887787" cy="366712"/>
          </a:xfrm>
          <a:prstGeom prst="rect">
            <a:avLst/>
          </a:prstGeom>
          <a:noFill/>
          <a:ln w="9525">
            <a:noFill/>
            <a:miter lim="800000"/>
            <a:headEnd/>
            <a:tailEnd/>
          </a:ln>
        </p:spPr>
        <p:txBody>
          <a:bodyPr>
            <a:spAutoFit/>
          </a:bodyPr>
          <a:lstStyle/>
          <a:p>
            <a:pPr algn="ctr">
              <a:spcBef>
                <a:spcPct val="50000"/>
              </a:spcBef>
            </a:pPr>
            <a:r>
              <a:rPr lang="it-IT" sz="1800" b="1">
                <a:solidFill>
                  <a:schemeClr val="tx1"/>
                </a:solidFill>
                <a:latin typeface="Gill Sans MT" pitchFamily="34" charset="0"/>
              </a:rPr>
              <a:t>U-GOV Documenti Gestionali</a:t>
            </a:r>
            <a:endParaRPr lang="en-US" sz="1800" b="1">
              <a:solidFill>
                <a:schemeClr val="tx1"/>
              </a:solidFill>
              <a:latin typeface="Gill Sans MT" pitchFamily="34" charset="0"/>
            </a:endParaRPr>
          </a:p>
        </p:txBody>
      </p:sp>
      <p:pic>
        <p:nvPicPr>
          <p:cNvPr id="67599" name="Picture 16" descr="Copy of source_j"/>
          <p:cNvPicPr>
            <a:picLocks noChangeAspect="1" noChangeArrowheads="1"/>
          </p:cNvPicPr>
          <p:nvPr/>
        </p:nvPicPr>
        <p:blipFill>
          <a:blip r:embed="rId11"/>
          <a:srcRect/>
          <a:stretch>
            <a:fillRect/>
          </a:stretch>
        </p:blipFill>
        <p:spPr bwMode="auto">
          <a:xfrm>
            <a:off x="5219700" y="4652963"/>
            <a:ext cx="750888" cy="750887"/>
          </a:xfrm>
          <a:prstGeom prst="rect">
            <a:avLst/>
          </a:prstGeom>
          <a:noFill/>
          <a:ln w="9525">
            <a:noFill/>
            <a:miter lim="800000"/>
            <a:headEnd/>
            <a:tailEnd/>
          </a:ln>
        </p:spPr>
      </p:pic>
      <p:sp>
        <p:nvSpPr>
          <p:cNvPr id="67600" name="AutoShape 17"/>
          <p:cNvSpPr>
            <a:spLocks noChangeArrowheads="1"/>
          </p:cNvSpPr>
          <p:nvPr/>
        </p:nvSpPr>
        <p:spPr bwMode="auto">
          <a:xfrm>
            <a:off x="2195513" y="4725988"/>
            <a:ext cx="647700" cy="863600"/>
          </a:xfrm>
          <a:prstGeom prst="homePlate">
            <a:avLst>
              <a:gd name="adj" fmla="val 25000"/>
            </a:avLst>
          </a:prstGeom>
          <a:gradFill rotWithShape="1">
            <a:gsLst>
              <a:gs pos="0">
                <a:srgbClr val="660066">
                  <a:alpha val="39998"/>
                </a:srgbClr>
              </a:gs>
              <a:gs pos="100000">
                <a:srgbClr val="993366"/>
              </a:gs>
            </a:gsLst>
            <a:lin ang="0" scaled="1"/>
          </a:gradFill>
          <a:ln w="9525">
            <a:noFill/>
            <a:miter lim="800000"/>
            <a:headEnd/>
            <a:tailEnd/>
          </a:ln>
        </p:spPr>
        <p:txBody>
          <a:bodyPr rot="10800000" vert="eaVert" wrap="none" anchor="ctr"/>
          <a:lstStyle/>
          <a:p>
            <a:pPr algn="ctr"/>
            <a:endParaRPr lang="it-IT" sz="2400" b="1" i="1">
              <a:solidFill>
                <a:schemeClr val="bg1"/>
              </a:solidFill>
              <a:latin typeface="Arial" charset="0"/>
            </a:endParaRPr>
          </a:p>
          <a:p>
            <a:pPr algn="ctr"/>
            <a:endParaRPr lang="it-IT" sz="2400" b="1" i="1">
              <a:solidFill>
                <a:schemeClr val="bg1"/>
              </a:solidFill>
              <a:latin typeface="Arial" charset="0"/>
            </a:endParaRPr>
          </a:p>
        </p:txBody>
      </p:sp>
      <p:sp>
        <p:nvSpPr>
          <p:cNvPr id="67601" name="AutoShape 18"/>
          <p:cNvSpPr>
            <a:spLocks noChangeArrowheads="1"/>
          </p:cNvSpPr>
          <p:nvPr/>
        </p:nvSpPr>
        <p:spPr bwMode="auto">
          <a:xfrm>
            <a:off x="6516688" y="4652963"/>
            <a:ext cx="647700" cy="863600"/>
          </a:xfrm>
          <a:prstGeom prst="homePlate">
            <a:avLst>
              <a:gd name="adj" fmla="val 25000"/>
            </a:avLst>
          </a:prstGeom>
          <a:gradFill rotWithShape="1">
            <a:gsLst>
              <a:gs pos="0">
                <a:srgbClr val="993366">
                  <a:alpha val="70000"/>
                </a:srgbClr>
              </a:gs>
              <a:gs pos="100000">
                <a:srgbClr val="F1D355"/>
              </a:gs>
            </a:gsLst>
            <a:lin ang="0" scaled="1"/>
          </a:gradFill>
          <a:ln w="9525">
            <a:noFill/>
            <a:miter lim="800000"/>
            <a:headEnd/>
            <a:tailEnd/>
          </a:ln>
        </p:spPr>
        <p:txBody>
          <a:bodyPr rot="10800000" vert="eaVert" wrap="none" anchor="ctr"/>
          <a:lstStyle/>
          <a:p>
            <a:pPr algn="ctr"/>
            <a:endParaRPr lang="it-IT" sz="2400" b="1" i="1">
              <a:solidFill>
                <a:schemeClr val="bg1"/>
              </a:solidFill>
              <a:latin typeface="Arial" charset="0"/>
            </a:endParaRPr>
          </a:p>
          <a:p>
            <a:pPr algn="ctr"/>
            <a:endParaRPr lang="it-IT" sz="2400" b="1" i="1">
              <a:solidFill>
                <a:schemeClr val="bg1"/>
              </a:solidFill>
              <a:latin typeface="Arial" charset="0"/>
            </a:endParaRPr>
          </a:p>
        </p:txBody>
      </p:sp>
      <p:sp>
        <p:nvSpPr>
          <p:cNvPr id="67602" name="AutoShape 19"/>
          <p:cNvSpPr>
            <a:spLocks noChangeArrowheads="1"/>
          </p:cNvSpPr>
          <p:nvPr/>
        </p:nvSpPr>
        <p:spPr bwMode="auto">
          <a:xfrm rot="5400000">
            <a:off x="5256213" y="3681413"/>
            <a:ext cx="647700" cy="863600"/>
          </a:xfrm>
          <a:prstGeom prst="homePlate">
            <a:avLst>
              <a:gd name="adj" fmla="val 25000"/>
            </a:avLst>
          </a:prstGeom>
          <a:gradFill rotWithShape="1">
            <a:gsLst>
              <a:gs pos="0">
                <a:srgbClr val="660066">
                  <a:alpha val="39998"/>
                </a:srgbClr>
              </a:gs>
              <a:gs pos="100000">
                <a:srgbClr val="993366"/>
              </a:gs>
            </a:gsLst>
            <a:lin ang="0" scaled="1"/>
          </a:gradFill>
          <a:ln w="9525">
            <a:noFill/>
            <a:miter lim="800000"/>
            <a:headEnd/>
            <a:tailEnd/>
          </a:ln>
        </p:spPr>
        <p:txBody>
          <a:bodyPr rot="10800000" vert="eaVert" wrap="none" anchor="ctr"/>
          <a:lstStyle/>
          <a:p>
            <a:pPr algn="ctr"/>
            <a:endParaRPr lang="it-IT" sz="2400" b="1" i="1">
              <a:solidFill>
                <a:schemeClr val="bg1"/>
              </a:solidFill>
              <a:latin typeface="Arial" charset="0"/>
            </a:endParaRPr>
          </a:p>
          <a:p>
            <a:pPr algn="ctr"/>
            <a:endParaRPr lang="it-IT" sz="2400" b="1" i="1">
              <a:solidFill>
                <a:schemeClr val="bg1"/>
              </a:solidFill>
              <a:latin typeface="Arial" charset="0"/>
            </a:endParaRPr>
          </a:p>
        </p:txBody>
      </p:sp>
      <p:sp>
        <p:nvSpPr>
          <p:cNvPr id="67603" name="AutoShape 20"/>
          <p:cNvSpPr>
            <a:spLocks noChangeArrowheads="1"/>
          </p:cNvSpPr>
          <p:nvPr/>
        </p:nvSpPr>
        <p:spPr bwMode="auto">
          <a:xfrm rot="-5400000">
            <a:off x="3527425" y="3681413"/>
            <a:ext cx="647700" cy="863600"/>
          </a:xfrm>
          <a:prstGeom prst="homePlate">
            <a:avLst>
              <a:gd name="adj" fmla="val 25000"/>
            </a:avLst>
          </a:prstGeom>
          <a:gradFill rotWithShape="1">
            <a:gsLst>
              <a:gs pos="0">
                <a:srgbClr val="660066">
                  <a:alpha val="39998"/>
                </a:srgbClr>
              </a:gs>
              <a:gs pos="100000">
                <a:srgbClr val="993366"/>
              </a:gs>
            </a:gsLst>
            <a:lin ang="0" scaled="1"/>
          </a:gradFill>
          <a:ln w="9525">
            <a:noFill/>
            <a:miter lim="800000"/>
            <a:headEnd/>
            <a:tailEnd/>
          </a:ln>
        </p:spPr>
        <p:txBody>
          <a:bodyPr rot="10800000" vert="eaVert" wrap="none" anchor="ctr"/>
          <a:lstStyle/>
          <a:p>
            <a:pPr algn="ctr"/>
            <a:endParaRPr lang="it-IT" sz="2400" b="1" i="1">
              <a:solidFill>
                <a:schemeClr val="bg1"/>
              </a:solidFill>
              <a:latin typeface="Arial" charset="0"/>
            </a:endParaRPr>
          </a:p>
          <a:p>
            <a:pPr algn="ctr"/>
            <a:endParaRPr lang="it-IT" sz="2400" b="1" i="1">
              <a:solidFill>
                <a:schemeClr val="bg1"/>
              </a:solidFill>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78855"/>
                                        </p:tgtEl>
                                        <p:attrNameLst>
                                          <p:attrName>style.visibility</p:attrName>
                                        </p:attrNameLst>
                                      </p:cBhvr>
                                      <p:to>
                                        <p:strVal val="visible"/>
                                      </p:to>
                                    </p:set>
                                    <p:anim calcmode="lin" valueType="num">
                                      <p:cBhvr>
                                        <p:cTn id="7" dur="1000" fill="hold"/>
                                        <p:tgtEl>
                                          <p:spTgt spid="78855"/>
                                        </p:tgtEl>
                                        <p:attrNameLst>
                                          <p:attrName>ppt_w</p:attrName>
                                        </p:attrNameLst>
                                      </p:cBhvr>
                                      <p:tavLst>
                                        <p:tav tm="0">
                                          <p:val>
                                            <p:strVal val="#ppt_w*0.70"/>
                                          </p:val>
                                        </p:tav>
                                        <p:tav tm="100000">
                                          <p:val>
                                            <p:strVal val="#ppt_w"/>
                                          </p:val>
                                        </p:tav>
                                      </p:tavLst>
                                    </p:anim>
                                    <p:anim calcmode="lin" valueType="num">
                                      <p:cBhvr>
                                        <p:cTn id="8" dur="1000" fill="hold"/>
                                        <p:tgtEl>
                                          <p:spTgt spid="78855"/>
                                        </p:tgtEl>
                                        <p:attrNameLst>
                                          <p:attrName>ppt_h</p:attrName>
                                        </p:attrNameLst>
                                      </p:cBhvr>
                                      <p:tavLst>
                                        <p:tav tm="0">
                                          <p:val>
                                            <p:strVal val="#ppt_h"/>
                                          </p:val>
                                        </p:tav>
                                        <p:tav tm="100000">
                                          <p:val>
                                            <p:strVal val="#ppt_h"/>
                                          </p:val>
                                        </p:tav>
                                      </p:tavLst>
                                    </p:anim>
                                    <p:animEffect transition="in" filter="fade">
                                      <p:cBhvr>
                                        <p:cTn id="9" dur="1000"/>
                                        <p:tgtEl>
                                          <p:spTgt spid="788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ChangeArrowheads="1"/>
          </p:cNvSpPr>
          <p:nvPr>
            <p:ph type="title"/>
          </p:nvPr>
        </p:nvSpPr>
        <p:spPr/>
        <p:txBody>
          <a:bodyPr/>
          <a:lstStyle/>
          <a:p>
            <a:r>
              <a:rPr lang="it-IT" smtClean="0"/>
              <a:t>Focus Costi del Personale</a:t>
            </a:r>
          </a:p>
        </p:txBody>
      </p:sp>
      <p:sp>
        <p:nvSpPr>
          <p:cNvPr id="69634" name="Rectangle 3"/>
          <p:cNvSpPr>
            <a:spLocks noChangeArrowheads="1"/>
          </p:cNvSpPr>
          <p:nvPr/>
        </p:nvSpPr>
        <p:spPr bwMode="auto">
          <a:xfrm>
            <a:off x="179388" y="2636838"/>
            <a:ext cx="7345362" cy="3529012"/>
          </a:xfrm>
          <a:prstGeom prst="rect">
            <a:avLst/>
          </a:prstGeom>
          <a:noFill/>
          <a:ln w="38100">
            <a:solidFill>
              <a:srgbClr val="990000"/>
            </a:solidFill>
            <a:miter lim="800000"/>
            <a:headEnd/>
            <a:tailEnd/>
          </a:ln>
        </p:spPr>
        <p:txBody>
          <a:bodyPr wrap="none" anchor="ctr"/>
          <a:lstStyle/>
          <a:p>
            <a:endParaRPr lang="it-IT"/>
          </a:p>
        </p:txBody>
      </p:sp>
      <p:sp>
        <p:nvSpPr>
          <p:cNvPr id="69635" name="Rectangle 4"/>
          <p:cNvSpPr>
            <a:spLocks noChangeArrowheads="1"/>
          </p:cNvSpPr>
          <p:nvPr/>
        </p:nvSpPr>
        <p:spPr bwMode="auto">
          <a:xfrm>
            <a:off x="7883525" y="2636838"/>
            <a:ext cx="1152525" cy="3529012"/>
          </a:xfrm>
          <a:prstGeom prst="rect">
            <a:avLst/>
          </a:prstGeom>
          <a:noFill/>
          <a:ln w="38100">
            <a:solidFill>
              <a:srgbClr val="FFCC00"/>
            </a:solidFill>
            <a:miter lim="800000"/>
            <a:headEnd/>
            <a:tailEnd/>
          </a:ln>
        </p:spPr>
        <p:txBody>
          <a:bodyPr wrap="none" anchor="ctr"/>
          <a:lstStyle/>
          <a:p>
            <a:endParaRPr lang="it-IT"/>
          </a:p>
        </p:txBody>
      </p:sp>
      <p:pic>
        <p:nvPicPr>
          <p:cNvPr id="69636" name="Picture 5" descr="Logo Contabilità Analitica"/>
          <p:cNvPicPr>
            <a:picLocks noChangeAspect="1" noChangeArrowheads="1"/>
          </p:cNvPicPr>
          <p:nvPr/>
        </p:nvPicPr>
        <p:blipFill>
          <a:blip r:embed="rId3"/>
          <a:srcRect/>
          <a:stretch>
            <a:fillRect/>
          </a:stretch>
        </p:blipFill>
        <p:spPr bwMode="auto">
          <a:xfrm>
            <a:off x="7956550" y="4941888"/>
            <a:ext cx="971550" cy="900112"/>
          </a:xfrm>
          <a:prstGeom prst="rect">
            <a:avLst/>
          </a:prstGeom>
          <a:noFill/>
          <a:ln w="9525">
            <a:noFill/>
            <a:miter lim="800000"/>
            <a:headEnd/>
            <a:tailEnd/>
          </a:ln>
        </p:spPr>
      </p:pic>
      <p:pic>
        <p:nvPicPr>
          <p:cNvPr id="69637" name="Picture 6" descr="Logo Contabilità Generale"/>
          <p:cNvPicPr>
            <a:picLocks noChangeAspect="1" noChangeArrowheads="1"/>
          </p:cNvPicPr>
          <p:nvPr/>
        </p:nvPicPr>
        <p:blipFill>
          <a:blip r:embed="rId4"/>
          <a:srcRect/>
          <a:stretch>
            <a:fillRect/>
          </a:stretch>
        </p:blipFill>
        <p:spPr bwMode="auto">
          <a:xfrm>
            <a:off x="7991475" y="2746375"/>
            <a:ext cx="971550" cy="898525"/>
          </a:xfrm>
          <a:prstGeom prst="rect">
            <a:avLst/>
          </a:prstGeom>
          <a:noFill/>
          <a:ln w="9525">
            <a:noFill/>
            <a:miter lim="800000"/>
            <a:headEnd/>
            <a:tailEnd/>
          </a:ln>
        </p:spPr>
      </p:pic>
      <p:pic>
        <p:nvPicPr>
          <p:cNvPr id="69638" name="Picture 7" descr="Modulo Analisi Risorse Umane"/>
          <p:cNvPicPr>
            <a:picLocks noChangeAspect="1" noChangeArrowheads="1"/>
          </p:cNvPicPr>
          <p:nvPr/>
        </p:nvPicPr>
        <p:blipFill>
          <a:blip r:embed="rId5"/>
          <a:srcRect/>
          <a:stretch>
            <a:fillRect/>
          </a:stretch>
        </p:blipFill>
        <p:spPr bwMode="auto">
          <a:xfrm>
            <a:off x="3997325" y="1306513"/>
            <a:ext cx="969963" cy="898525"/>
          </a:xfrm>
          <a:prstGeom prst="rect">
            <a:avLst/>
          </a:prstGeom>
          <a:noFill/>
          <a:ln w="9525">
            <a:noFill/>
            <a:miter lim="800000"/>
            <a:headEnd/>
            <a:tailEnd/>
          </a:ln>
        </p:spPr>
      </p:pic>
      <p:sp>
        <p:nvSpPr>
          <p:cNvPr id="69639" name="Rectangle 8"/>
          <p:cNvSpPr>
            <a:spLocks noChangeArrowheads="1"/>
          </p:cNvSpPr>
          <p:nvPr/>
        </p:nvSpPr>
        <p:spPr bwMode="auto">
          <a:xfrm>
            <a:off x="3781425" y="1125538"/>
            <a:ext cx="4895850" cy="1295400"/>
          </a:xfrm>
          <a:prstGeom prst="rect">
            <a:avLst/>
          </a:prstGeom>
          <a:noFill/>
          <a:ln w="38100">
            <a:solidFill>
              <a:srgbClr val="990000"/>
            </a:solidFill>
            <a:miter lim="800000"/>
            <a:headEnd/>
            <a:tailEnd/>
          </a:ln>
        </p:spPr>
        <p:txBody>
          <a:bodyPr wrap="none" anchor="ctr"/>
          <a:lstStyle/>
          <a:p>
            <a:endParaRPr lang="it-IT"/>
          </a:p>
        </p:txBody>
      </p:sp>
      <p:pic>
        <p:nvPicPr>
          <p:cNvPr id="69640" name="Picture 9" descr="Modulo Analisi Didattica"/>
          <p:cNvPicPr>
            <a:picLocks noChangeAspect="1" noChangeArrowheads="1"/>
          </p:cNvPicPr>
          <p:nvPr/>
        </p:nvPicPr>
        <p:blipFill>
          <a:blip r:embed="rId6"/>
          <a:srcRect/>
          <a:stretch>
            <a:fillRect/>
          </a:stretch>
        </p:blipFill>
        <p:spPr bwMode="auto">
          <a:xfrm>
            <a:off x="5221288" y="1304925"/>
            <a:ext cx="971550" cy="900113"/>
          </a:xfrm>
          <a:prstGeom prst="rect">
            <a:avLst/>
          </a:prstGeom>
          <a:noFill/>
          <a:ln w="9525">
            <a:noFill/>
            <a:miter lim="800000"/>
            <a:headEnd/>
            <a:tailEnd/>
          </a:ln>
        </p:spPr>
      </p:pic>
      <p:sp>
        <p:nvSpPr>
          <p:cNvPr id="69641" name="AutoShape 10"/>
          <p:cNvSpPr>
            <a:spLocks noChangeArrowheads="1"/>
          </p:cNvSpPr>
          <p:nvPr/>
        </p:nvSpPr>
        <p:spPr bwMode="auto">
          <a:xfrm>
            <a:off x="7561263" y="1304925"/>
            <a:ext cx="971550" cy="900113"/>
          </a:xfrm>
          <a:prstGeom prst="roundRect">
            <a:avLst>
              <a:gd name="adj" fmla="val 16667"/>
            </a:avLst>
          </a:prstGeom>
          <a:solidFill>
            <a:schemeClr val="folHlink"/>
          </a:solidFill>
          <a:ln w="9525">
            <a:noFill/>
            <a:round/>
            <a:headEnd/>
            <a:tailEnd/>
          </a:ln>
        </p:spPr>
        <p:txBody>
          <a:bodyPr wrap="none" anchor="ctr"/>
          <a:lstStyle/>
          <a:p>
            <a:pPr algn="ctr"/>
            <a:r>
              <a:rPr lang="it-IT" sz="1400" b="1" i="1">
                <a:solidFill>
                  <a:schemeClr val="tx1"/>
                </a:solidFill>
                <a:latin typeface="Arial" charset="0"/>
              </a:rPr>
              <a:t>driver</a:t>
            </a:r>
          </a:p>
          <a:p>
            <a:pPr algn="ctr"/>
            <a:r>
              <a:rPr lang="it-IT" sz="1400" b="1" i="1">
                <a:solidFill>
                  <a:schemeClr val="tx1"/>
                </a:solidFill>
                <a:latin typeface="Arial" charset="0"/>
              </a:rPr>
              <a:t>esterni</a:t>
            </a:r>
          </a:p>
        </p:txBody>
      </p:sp>
      <p:sp>
        <p:nvSpPr>
          <p:cNvPr id="69642" name="Rectangle 11"/>
          <p:cNvSpPr>
            <a:spLocks noChangeArrowheads="1"/>
          </p:cNvSpPr>
          <p:nvPr/>
        </p:nvSpPr>
        <p:spPr bwMode="auto">
          <a:xfrm>
            <a:off x="1979613" y="1125538"/>
            <a:ext cx="1512887" cy="1511300"/>
          </a:xfrm>
          <a:prstGeom prst="rect">
            <a:avLst/>
          </a:prstGeom>
          <a:noFill/>
          <a:ln w="38100">
            <a:solidFill>
              <a:srgbClr val="990000"/>
            </a:solidFill>
            <a:miter lim="800000"/>
            <a:headEnd/>
            <a:tailEnd/>
          </a:ln>
        </p:spPr>
        <p:txBody>
          <a:bodyPr wrap="none" anchor="ctr"/>
          <a:lstStyle/>
          <a:p>
            <a:endParaRPr lang="it-IT"/>
          </a:p>
        </p:txBody>
      </p:sp>
      <p:pic>
        <p:nvPicPr>
          <p:cNvPr id="69643" name="Picture 12" descr="Modulo Analisi Contabilità"/>
          <p:cNvPicPr>
            <a:picLocks noChangeAspect="1" noChangeArrowheads="1"/>
          </p:cNvPicPr>
          <p:nvPr/>
        </p:nvPicPr>
        <p:blipFill>
          <a:blip r:embed="rId7"/>
          <a:srcRect/>
          <a:stretch>
            <a:fillRect/>
          </a:stretch>
        </p:blipFill>
        <p:spPr bwMode="auto">
          <a:xfrm>
            <a:off x="6373813" y="1304925"/>
            <a:ext cx="971550" cy="900113"/>
          </a:xfrm>
          <a:prstGeom prst="rect">
            <a:avLst/>
          </a:prstGeom>
          <a:noFill/>
          <a:ln w="9525">
            <a:noFill/>
            <a:miter lim="800000"/>
            <a:headEnd/>
            <a:tailEnd/>
          </a:ln>
        </p:spPr>
      </p:pic>
      <p:sp>
        <p:nvSpPr>
          <p:cNvPr id="69644" name="Rectangle 13"/>
          <p:cNvSpPr>
            <a:spLocks noChangeArrowheads="1"/>
          </p:cNvSpPr>
          <p:nvPr/>
        </p:nvSpPr>
        <p:spPr bwMode="auto">
          <a:xfrm>
            <a:off x="179388" y="1125538"/>
            <a:ext cx="1512887" cy="1295400"/>
          </a:xfrm>
          <a:prstGeom prst="rect">
            <a:avLst/>
          </a:prstGeom>
          <a:noFill/>
          <a:ln w="38100">
            <a:solidFill>
              <a:srgbClr val="800080"/>
            </a:solidFill>
            <a:miter lim="800000"/>
            <a:headEnd/>
            <a:tailEnd/>
          </a:ln>
        </p:spPr>
        <p:txBody>
          <a:bodyPr wrap="none" anchor="ctr"/>
          <a:lstStyle/>
          <a:p>
            <a:endParaRPr lang="it-IT"/>
          </a:p>
        </p:txBody>
      </p:sp>
      <p:pic>
        <p:nvPicPr>
          <p:cNvPr id="69645" name="Picture 14" descr="Logo Stipendi"/>
          <p:cNvPicPr>
            <a:picLocks noChangeAspect="1" noChangeArrowheads="1"/>
          </p:cNvPicPr>
          <p:nvPr/>
        </p:nvPicPr>
        <p:blipFill>
          <a:blip r:embed="rId8"/>
          <a:srcRect/>
          <a:stretch>
            <a:fillRect/>
          </a:stretch>
        </p:blipFill>
        <p:spPr bwMode="auto">
          <a:xfrm>
            <a:off x="431800" y="1304925"/>
            <a:ext cx="971550" cy="900113"/>
          </a:xfrm>
          <a:prstGeom prst="rect">
            <a:avLst/>
          </a:prstGeom>
          <a:noFill/>
          <a:ln w="9525">
            <a:noFill/>
            <a:miter lim="800000"/>
            <a:headEnd/>
            <a:tailEnd/>
          </a:ln>
        </p:spPr>
      </p:pic>
      <p:sp>
        <p:nvSpPr>
          <p:cNvPr id="69646" name="AutoShape 15"/>
          <p:cNvSpPr>
            <a:spLocks noChangeArrowheads="1"/>
          </p:cNvSpPr>
          <p:nvPr/>
        </p:nvSpPr>
        <p:spPr bwMode="auto">
          <a:xfrm>
            <a:off x="7380288" y="3500438"/>
            <a:ext cx="647700" cy="1584325"/>
          </a:xfrm>
          <a:prstGeom prst="homePlate">
            <a:avLst>
              <a:gd name="adj" fmla="val 25000"/>
            </a:avLst>
          </a:prstGeom>
          <a:gradFill rotWithShape="1">
            <a:gsLst>
              <a:gs pos="0">
                <a:srgbClr val="FFFF99"/>
              </a:gs>
              <a:gs pos="100000">
                <a:srgbClr val="FF9900">
                  <a:alpha val="70000"/>
                </a:srgbClr>
              </a:gs>
            </a:gsLst>
            <a:lin ang="0" scaled="1"/>
          </a:gradFill>
          <a:ln w="9525">
            <a:noFill/>
            <a:miter lim="800000"/>
            <a:headEnd/>
            <a:tailEnd/>
          </a:ln>
        </p:spPr>
        <p:txBody>
          <a:bodyPr rot="10800000" vert="eaVert" wrap="none" anchor="ctr"/>
          <a:lstStyle/>
          <a:p>
            <a:pPr algn="ctr"/>
            <a:r>
              <a:rPr lang="it-IT" sz="2400" b="1" i="1">
                <a:solidFill>
                  <a:schemeClr val="bg1"/>
                </a:solidFill>
                <a:latin typeface="Arial" charset="0"/>
              </a:rPr>
              <a:t>Ext-DG</a:t>
            </a:r>
          </a:p>
        </p:txBody>
      </p:sp>
      <p:pic>
        <p:nvPicPr>
          <p:cNvPr id="69647" name="Picture 16" descr="Modulo Allocazione Costi"/>
          <p:cNvPicPr>
            <a:picLocks noChangeAspect="1" noChangeArrowheads="1"/>
          </p:cNvPicPr>
          <p:nvPr/>
        </p:nvPicPr>
        <p:blipFill>
          <a:blip r:embed="rId9"/>
          <a:srcRect/>
          <a:stretch>
            <a:fillRect/>
          </a:stretch>
        </p:blipFill>
        <p:spPr bwMode="auto">
          <a:xfrm>
            <a:off x="2195513" y="1341438"/>
            <a:ext cx="1057275" cy="979487"/>
          </a:xfrm>
          <a:prstGeom prst="rect">
            <a:avLst/>
          </a:prstGeom>
          <a:noFill/>
          <a:ln w="9525">
            <a:noFill/>
            <a:miter lim="800000"/>
            <a:headEnd/>
            <a:tailEnd/>
          </a:ln>
        </p:spPr>
      </p:pic>
      <p:sp>
        <p:nvSpPr>
          <p:cNvPr id="69648" name="Line 17"/>
          <p:cNvSpPr>
            <a:spLocks noChangeShapeType="1"/>
          </p:cNvSpPr>
          <p:nvPr/>
        </p:nvSpPr>
        <p:spPr bwMode="auto">
          <a:xfrm>
            <a:off x="1979613" y="2636838"/>
            <a:ext cx="1512887" cy="0"/>
          </a:xfrm>
          <a:prstGeom prst="line">
            <a:avLst/>
          </a:prstGeom>
          <a:noFill/>
          <a:ln w="76200">
            <a:solidFill>
              <a:schemeClr val="bg1"/>
            </a:solidFill>
            <a:round/>
            <a:headEnd/>
            <a:tailEnd/>
          </a:ln>
        </p:spPr>
        <p:txBody>
          <a:bodyPr/>
          <a:lstStyle/>
          <a:p>
            <a:endParaRPr lang="it-IT"/>
          </a:p>
        </p:txBody>
      </p:sp>
      <p:sp>
        <p:nvSpPr>
          <p:cNvPr id="69649" name="Text Box 18"/>
          <p:cNvSpPr txBox="1">
            <a:spLocks noChangeArrowheads="1"/>
          </p:cNvSpPr>
          <p:nvPr/>
        </p:nvSpPr>
        <p:spPr bwMode="auto">
          <a:xfrm>
            <a:off x="2052638" y="3573463"/>
            <a:ext cx="1441450" cy="396875"/>
          </a:xfrm>
          <a:prstGeom prst="rect">
            <a:avLst/>
          </a:prstGeom>
          <a:noFill/>
          <a:ln w="9525">
            <a:noFill/>
            <a:miter lim="800000"/>
            <a:headEnd/>
            <a:tailEnd/>
          </a:ln>
        </p:spPr>
        <p:txBody>
          <a:bodyPr>
            <a:spAutoFit/>
          </a:bodyPr>
          <a:lstStyle/>
          <a:p>
            <a:pPr algn="ctr">
              <a:spcBef>
                <a:spcPct val="50000"/>
              </a:spcBef>
            </a:pPr>
            <a:r>
              <a:rPr lang="it-IT" sz="1000" b="1" i="1">
                <a:solidFill>
                  <a:schemeClr val="tx1"/>
                </a:solidFill>
                <a:latin typeface="Arial" charset="0"/>
              </a:rPr>
              <a:t>Motore di Contabilizzazione</a:t>
            </a:r>
          </a:p>
        </p:txBody>
      </p:sp>
      <p:sp>
        <p:nvSpPr>
          <p:cNvPr id="69650" name="Text Box 19"/>
          <p:cNvSpPr txBox="1">
            <a:spLocks noChangeArrowheads="1"/>
          </p:cNvSpPr>
          <p:nvPr/>
        </p:nvSpPr>
        <p:spPr bwMode="auto">
          <a:xfrm>
            <a:off x="4211638" y="3573463"/>
            <a:ext cx="1441450" cy="396875"/>
          </a:xfrm>
          <a:prstGeom prst="rect">
            <a:avLst/>
          </a:prstGeom>
          <a:noFill/>
          <a:ln w="9525">
            <a:noFill/>
            <a:miter lim="800000"/>
            <a:headEnd/>
            <a:tailEnd/>
          </a:ln>
        </p:spPr>
        <p:txBody>
          <a:bodyPr>
            <a:spAutoFit/>
          </a:bodyPr>
          <a:lstStyle/>
          <a:p>
            <a:pPr algn="ctr">
              <a:spcBef>
                <a:spcPct val="50000"/>
              </a:spcBef>
            </a:pPr>
            <a:r>
              <a:rPr lang="it-IT" sz="1000" b="1" i="1">
                <a:solidFill>
                  <a:schemeClr val="tx1"/>
                </a:solidFill>
                <a:latin typeface="Arial" charset="0"/>
              </a:rPr>
              <a:t>Motore di Allocazione</a:t>
            </a:r>
          </a:p>
        </p:txBody>
      </p:sp>
      <p:sp>
        <p:nvSpPr>
          <p:cNvPr id="69651" name="AutoShape 20"/>
          <p:cNvSpPr>
            <a:spLocks noChangeArrowheads="1"/>
          </p:cNvSpPr>
          <p:nvPr/>
        </p:nvSpPr>
        <p:spPr bwMode="auto">
          <a:xfrm rot="5400000">
            <a:off x="5220494" y="908844"/>
            <a:ext cx="863600" cy="3744912"/>
          </a:xfrm>
          <a:prstGeom prst="homePlate">
            <a:avLst>
              <a:gd name="adj" fmla="val 25000"/>
            </a:avLst>
          </a:prstGeom>
          <a:gradFill rotWithShape="1">
            <a:gsLst>
              <a:gs pos="0">
                <a:srgbClr val="C8527F"/>
              </a:gs>
              <a:gs pos="100000">
                <a:srgbClr val="B41451">
                  <a:alpha val="70000"/>
                </a:srgbClr>
              </a:gs>
            </a:gsLst>
            <a:lin ang="0" scaled="1"/>
          </a:gradFill>
          <a:ln w="9525" algn="ctr">
            <a:noFill/>
            <a:miter lim="800000"/>
            <a:headEnd/>
            <a:tailEnd/>
          </a:ln>
        </p:spPr>
        <p:txBody>
          <a:bodyPr rot="10800000" vert="eaVert" wrap="none" anchor="ctr"/>
          <a:lstStyle/>
          <a:p>
            <a:pPr algn="ctr"/>
            <a:r>
              <a:rPr lang="it-IT" sz="2800" b="1" i="1">
                <a:solidFill>
                  <a:schemeClr val="bg1"/>
                </a:solidFill>
                <a:latin typeface="Arial" charset="0"/>
              </a:rPr>
              <a:t>Driver</a:t>
            </a:r>
          </a:p>
        </p:txBody>
      </p:sp>
      <p:sp>
        <p:nvSpPr>
          <p:cNvPr id="69652" name="AutoShape 21"/>
          <p:cNvSpPr>
            <a:spLocks noChangeArrowheads="1"/>
          </p:cNvSpPr>
          <p:nvPr/>
        </p:nvSpPr>
        <p:spPr bwMode="auto">
          <a:xfrm rot="5400000">
            <a:off x="468313" y="2349500"/>
            <a:ext cx="863600" cy="863600"/>
          </a:xfrm>
          <a:prstGeom prst="homePlate">
            <a:avLst>
              <a:gd name="adj" fmla="val 25000"/>
            </a:avLst>
          </a:prstGeom>
          <a:gradFill rotWithShape="1">
            <a:gsLst>
              <a:gs pos="0">
                <a:srgbClr val="660066">
                  <a:alpha val="70000"/>
                </a:srgbClr>
              </a:gs>
              <a:gs pos="100000">
                <a:srgbClr val="993366"/>
              </a:gs>
            </a:gsLst>
            <a:lin ang="0" scaled="1"/>
          </a:gradFill>
          <a:ln w="9525">
            <a:noFill/>
            <a:miter lim="800000"/>
            <a:headEnd/>
            <a:tailEnd/>
          </a:ln>
        </p:spPr>
        <p:txBody>
          <a:bodyPr rot="10800000" vert="eaVert" wrap="none" anchor="ctr"/>
          <a:lstStyle/>
          <a:p>
            <a:pPr algn="ctr"/>
            <a:r>
              <a:rPr lang="it-IT" sz="2400" b="1" i="1">
                <a:solidFill>
                  <a:schemeClr val="bg1"/>
                </a:solidFill>
                <a:latin typeface="Arial" charset="0"/>
              </a:rPr>
              <a:t>DG</a:t>
            </a:r>
          </a:p>
        </p:txBody>
      </p:sp>
      <p:sp>
        <p:nvSpPr>
          <p:cNvPr id="69653" name="Text Box 22"/>
          <p:cNvSpPr txBox="1">
            <a:spLocks noChangeArrowheads="1"/>
          </p:cNvSpPr>
          <p:nvPr/>
        </p:nvSpPr>
        <p:spPr bwMode="auto">
          <a:xfrm>
            <a:off x="179388" y="4724400"/>
            <a:ext cx="1441450" cy="1111250"/>
          </a:xfrm>
          <a:prstGeom prst="rect">
            <a:avLst/>
          </a:prstGeom>
          <a:noFill/>
          <a:ln w="9525">
            <a:noFill/>
            <a:miter lim="800000"/>
            <a:headEnd/>
            <a:tailEnd/>
          </a:ln>
        </p:spPr>
        <p:txBody>
          <a:bodyPr>
            <a:spAutoFit/>
          </a:bodyPr>
          <a:lstStyle/>
          <a:p>
            <a:pPr algn="ctr">
              <a:lnSpc>
                <a:spcPct val="70000"/>
              </a:lnSpc>
              <a:spcBef>
                <a:spcPct val="50000"/>
              </a:spcBef>
            </a:pPr>
            <a:r>
              <a:rPr lang="it-IT" sz="1000" b="1" i="1">
                <a:solidFill>
                  <a:schemeClr val="tx1"/>
                </a:solidFill>
                <a:latin typeface="Arial" charset="0"/>
              </a:rPr>
              <a:t>Voce</a:t>
            </a:r>
          </a:p>
          <a:p>
            <a:pPr algn="ctr">
              <a:lnSpc>
                <a:spcPct val="70000"/>
              </a:lnSpc>
              <a:spcBef>
                <a:spcPct val="50000"/>
              </a:spcBef>
            </a:pPr>
            <a:r>
              <a:rPr lang="it-IT" sz="1000" b="1" i="1">
                <a:solidFill>
                  <a:schemeClr val="tx1"/>
                </a:solidFill>
                <a:latin typeface="Arial" charset="0"/>
              </a:rPr>
              <a:t>Ruolo</a:t>
            </a:r>
          </a:p>
          <a:p>
            <a:pPr algn="ctr">
              <a:lnSpc>
                <a:spcPct val="70000"/>
              </a:lnSpc>
              <a:spcBef>
                <a:spcPct val="50000"/>
              </a:spcBef>
            </a:pPr>
            <a:r>
              <a:rPr lang="it-IT" sz="1000" b="1" i="1">
                <a:solidFill>
                  <a:schemeClr val="tx1"/>
                </a:solidFill>
                <a:latin typeface="Arial" charset="0"/>
              </a:rPr>
              <a:t>Comparto</a:t>
            </a:r>
          </a:p>
          <a:p>
            <a:pPr algn="ctr">
              <a:lnSpc>
                <a:spcPct val="70000"/>
              </a:lnSpc>
              <a:spcBef>
                <a:spcPct val="50000"/>
              </a:spcBef>
            </a:pPr>
            <a:r>
              <a:rPr lang="it-IT" sz="1000" b="1" i="1">
                <a:solidFill>
                  <a:schemeClr val="tx1"/>
                </a:solidFill>
                <a:latin typeface="Arial" charset="0"/>
              </a:rPr>
              <a:t>Capitolo</a:t>
            </a:r>
          </a:p>
          <a:p>
            <a:pPr algn="ctr">
              <a:lnSpc>
                <a:spcPct val="70000"/>
              </a:lnSpc>
              <a:spcBef>
                <a:spcPct val="50000"/>
              </a:spcBef>
            </a:pPr>
            <a:r>
              <a:rPr lang="it-IT" sz="1000" b="1" i="1">
                <a:solidFill>
                  <a:schemeClr val="tx1"/>
                </a:solidFill>
                <a:latin typeface="Arial" charset="0"/>
              </a:rPr>
              <a:t>Oggetto</a:t>
            </a:r>
          </a:p>
          <a:p>
            <a:pPr algn="ctr">
              <a:lnSpc>
                <a:spcPct val="70000"/>
              </a:lnSpc>
              <a:spcBef>
                <a:spcPct val="50000"/>
              </a:spcBef>
            </a:pPr>
            <a:r>
              <a:rPr lang="it-IT" sz="1000" b="1" i="1">
                <a:solidFill>
                  <a:schemeClr val="tx1"/>
                </a:solidFill>
                <a:latin typeface="Arial" charset="0"/>
              </a:rPr>
              <a:t>Tempo</a:t>
            </a:r>
          </a:p>
        </p:txBody>
      </p:sp>
      <p:sp>
        <p:nvSpPr>
          <p:cNvPr id="69654" name="Text Box 23"/>
          <p:cNvSpPr txBox="1">
            <a:spLocks noChangeArrowheads="1"/>
          </p:cNvSpPr>
          <p:nvPr/>
        </p:nvSpPr>
        <p:spPr bwMode="auto">
          <a:xfrm>
            <a:off x="179388" y="3573463"/>
            <a:ext cx="1441450" cy="396875"/>
          </a:xfrm>
          <a:prstGeom prst="rect">
            <a:avLst/>
          </a:prstGeom>
          <a:noFill/>
          <a:ln w="9525">
            <a:noFill/>
            <a:miter lim="800000"/>
            <a:headEnd/>
            <a:tailEnd/>
          </a:ln>
        </p:spPr>
        <p:txBody>
          <a:bodyPr>
            <a:spAutoFit/>
          </a:bodyPr>
          <a:lstStyle/>
          <a:p>
            <a:pPr algn="ctr">
              <a:spcBef>
                <a:spcPct val="50000"/>
              </a:spcBef>
            </a:pPr>
            <a:r>
              <a:rPr lang="it-IT" sz="1000" b="1" i="1">
                <a:solidFill>
                  <a:schemeClr val="tx1"/>
                </a:solidFill>
                <a:latin typeface="Arial" charset="0"/>
              </a:rPr>
              <a:t>Caricamento    Stipendi</a:t>
            </a:r>
          </a:p>
        </p:txBody>
      </p:sp>
      <p:sp>
        <p:nvSpPr>
          <p:cNvPr id="69655" name="Line 24"/>
          <p:cNvSpPr>
            <a:spLocks noChangeShapeType="1"/>
          </p:cNvSpPr>
          <p:nvPr/>
        </p:nvSpPr>
        <p:spPr bwMode="auto">
          <a:xfrm>
            <a:off x="468313" y="4508500"/>
            <a:ext cx="6911975" cy="0"/>
          </a:xfrm>
          <a:prstGeom prst="line">
            <a:avLst/>
          </a:prstGeom>
          <a:noFill/>
          <a:ln w="12700">
            <a:solidFill>
              <a:srgbClr val="B41451"/>
            </a:solidFill>
            <a:round/>
            <a:headEnd/>
            <a:tailEnd/>
          </a:ln>
        </p:spPr>
        <p:txBody>
          <a:bodyPr/>
          <a:lstStyle/>
          <a:p>
            <a:endParaRPr lang="it-IT"/>
          </a:p>
        </p:txBody>
      </p:sp>
      <p:sp>
        <p:nvSpPr>
          <p:cNvPr id="69656" name="Text Box 25"/>
          <p:cNvSpPr txBox="1">
            <a:spLocks noChangeArrowheads="1"/>
          </p:cNvSpPr>
          <p:nvPr/>
        </p:nvSpPr>
        <p:spPr bwMode="auto">
          <a:xfrm>
            <a:off x="1979613" y="4724400"/>
            <a:ext cx="1655762" cy="1476375"/>
          </a:xfrm>
          <a:prstGeom prst="rect">
            <a:avLst/>
          </a:prstGeom>
          <a:noFill/>
          <a:ln w="9525">
            <a:noFill/>
            <a:miter lim="800000"/>
            <a:headEnd/>
            <a:tailEnd/>
          </a:ln>
        </p:spPr>
        <p:txBody>
          <a:bodyPr>
            <a:spAutoFit/>
          </a:bodyPr>
          <a:lstStyle/>
          <a:p>
            <a:pPr algn="ctr">
              <a:lnSpc>
                <a:spcPct val="70000"/>
              </a:lnSpc>
              <a:spcBef>
                <a:spcPct val="50000"/>
              </a:spcBef>
            </a:pPr>
            <a:r>
              <a:rPr lang="it-IT" sz="1000" b="1" i="1">
                <a:solidFill>
                  <a:schemeClr val="tx1"/>
                </a:solidFill>
                <a:latin typeface="Arial" charset="0"/>
              </a:rPr>
              <a:t>+ Piano dei Conti Coge</a:t>
            </a:r>
          </a:p>
          <a:p>
            <a:pPr algn="ctr">
              <a:lnSpc>
                <a:spcPct val="70000"/>
              </a:lnSpc>
              <a:spcBef>
                <a:spcPct val="50000"/>
              </a:spcBef>
            </a:pPr>
            <a:endParaRPr lang="it-IT" sz="1000" b="1" i="1">
              <a:solidFill>
                <a:schemeClr val="tx1"/>
              </a:solidFill>
              <a:latin typeface="Arial" charset="0"/>
            </a:endParaRPr>
          </a:p>
          <a:p>
            <a:pPr algn="ctr">
              <a:lnSpc>
                <a:spcPct val="70000"/>
              </a:lnSpc>
              <a:spcBef>
                <a:spcPct val="50000"/>
              </a:spcBef>
            </a:pPr>
            <a:r>
              <a:rPr lang="it-IT" sz="1000" b="1" i="1">
                <a:solidFill>
                  <a:schemeClr val="tx1"/>
                </a:solidFill>
                <a:latin typeface="Arial" charset="0"/>
              </a:rPr>
              <a:t>+ Piano dei conti CoFi</a:t>
            </a:r>
          </a:p>
          <a:p>
            <a:pPr algn="ctr">
              <a:lnSpc>
                <a:spcPct val="70000"/>
              </a:lnSpc>
              <a:spcBef>
                <a:spcPct val="50000"/>
              </a:spcBef>
            </a:pPr>
            <a:endParaRPr lang="it-IT" sz="1000" b="1" i="1">
              <a:solidFill>
                <a:schemeClr val="tx1"/>
              </a:solidFill>
              <a:latin typeface="Arial" charset="0"/>
            </a:endParaRPr>
          </a:p>
          <a:p>
            <a:pPr algn="ctr">
              <a:lnSpc>
                <a:spcPct val="70000"/>
              </a:lnSpc>
              <a:spcBef>
                <a:spcPct val="50000"/>
              </a:spcBef>
            </a:pPr>
            <a:r>
              <a:rPr lang="it-IT" sz="1000" b="1" i="1">
                <a:solidFill>
                  <a:schemeClr val="tx1"/>
                </a:solidFill>
                <a:latin typeface="Arial" charset="0"/>
              </a:rPr>
              <a:t>+ Piano dei Conti CoAn</a:t>
            </a:r>
          </a:p>
          <a:p>
            <a:pPr algn="ctr">
              <a:lnSpc>
                <a:spcPct val="70000"/>
              </a:lnSpc>
              <a:spcBef>
                <a:spcPct val="50000"/>
              </a:spcBef>
            </a:pPr>
            <a:endParaRPr lang="it-IT" sz="1000" b="1" i="1">
              <a:solidFill>
                <a:schemeClr val="tx1"/>
              </a:solidFill>
              <a:latin typeface="Arial" charset="0"/>
            </a:endParaRPr>
          </a:p>
          <a:p>
            <a:pPr algn="ctr">
              <a:lnSpc>
                <a:spcPct val="70000"/>
              </a:lnSpc>
              <a:spcBef>
                <a:spcPct val="50000"/>
              </a:spcBef>
            </a:pPr>
            <a:r>
              <a:rPr lang="it-IT" sz="1000" b="1" i="1">
                <a:solidFill>
                  <a:schemeClr val="tx1"/>
                </a:solidFill>
                <a:latin typeface="Arial" charset="0"/>
              </a:rPr>
              <a:t>+ Siope</a:t>
            </a:r>
          </a:p>
          <a:p>
            <a:pPr algn="ctr">
              <a:lnSpc>
                <a:spcPct val="70000"/>
              </a:lnSpc>
              <a:spcBef>
                <a:spcPct val="50000"/>
              </a:spcBef>
            </a:pPr>
            <a:endParaRPr lang="it-IT" sz="1000" b="1" i="1">
              <a:solidFill>
                <a:schemeClr val="tx1"/>
              </a:solidFill>
              <a:latin typeface="Arial" charset="0"/>
            </a:endParaRPr>
          </a:p>
        </p:txBody>
      </p:sp>
      <p:sp>
        <p:nvSpPr>
          <p:cNvPr id="69657" name="Text Box 26"/>
          <p:cNvSpPr txBox="1">
            <a:spLocks noChangeArrowheads="1"/>
          </p:cNvSpPr>
          <p:nvPr/>
        </p:nvSpPr>
        <p:spPr bwMode="auto">
          <a:xfrm>
            <a:off x="4140200" y="4724400"/>
            <a:ext cx="1655763" cy="1217613"/>
          </a:xfrm>
          <a:prstGeom prst="rect">
            <a:avLst/>
          </a:prstGeom>
          <a:noFill/>
          <a:ln w="9525">
            <a:noFill/>
            <a:miter lim="800000"/>
            <a:headEnd/>
            <a:tailEnd/>
          </a:ln>
        </p:spPr>
        <p:txBody>
          <a:bodyPr>
            <a:spAutoFit/>
          </a:bodyPr>
          <a:lstStyle/>
          <a:p>
            <a:pPr algn="ctr">
              <a:lnSpc>
                <a:spcPct val="70000"/>
              </a:lnSpc>
              <a:spcBef>
                <a:spcPct val="50000"/>
              </a:spcBef>
            </a:pPr>
            <a:r>
              <a:rPr lang="it-IT" sz="1000" b="1" i="1">
                <a:solidFill>
                  <a:schemeClr val="tx1"/>
                </a:solidFill>
                <a:latin typeface="Arial" charset="0"/>
              </a:rPr>
              <a:t>+ Unità Analitiche (Cdc, Cdr…)</a:t>
            </a:r>
          </a:p>
          <a:p>
            <a:pPr algn="ctr">
              <a:lnSpc>
                <a:spcPct val="70000"/>
              </a:lnSpc>
              <a:spcBef>
                <a:spcPct val="50000"/>
              </a:spcBef>
            </a:pPr>
            <a:endParaRPr lang="it-IT" sz="1000" b="1" i="1">
              <a:solidFill>
                <a:schemeClr val="tx1"/>
              </a:solidFill>
              <a:latin typeface="Arial" charset="0"/>
            </a:endParaRPr>
          </a:p>
          <a:p>
            <a:pPr algn="ctr">
              <a:lnSpc>
                <a:spcPct val="70000"/>
              </a:lnSpc>
              <a:spcBef>
                <a:spcPct val="50000"/>
              </a:spcBef>
            </a:pPr>
            <a:r>
              <a:rPr lang="it-IT" sz="1000" b="1" i="1">
                <a:solidFill>
                  <a:schemeClr val="tx1"/>
                </a:solidFill>
                <a:latin typeface="Arial" charset="0"/>
              </a:rPr>
              <a:t>+ Progetti</a:t>
            </a:r>
          </a:p>
          <a:p>
            <a:pPr algn="ctr">
              <a:lnSpc>
                <a:spcPct val="70000"/>
              </a:lnSpc>
              <a:spcBef>
                <a:spcPct val="50000"/>
              </a:spcBef>
            </a:pPr>
            <a:endParaRPr lang="it-IT" sz="1000" b="1" i="1">
              <a:solidFill>
                <a:schemeClr val="tx1"/>
              </a:solidFill>
              <a:latin typeface="Arial" charset="0"/>
            </a:endParaRPr>
          </a:p>
          <a:p>
            <a:pPr algn="ctr">
              <a:lnSpc>
                <a:spcPct val="70000"/>
              </a:lnSpc>
              <a:spcBef>
                <a:spcPct val="50000"/>
              </a:spcBef>
            </a:pPr>
            <a:r>
              <a:rPr lang="it-IT" sz="1000" b="1" i="1">
                <a:solidFill>
                  <a:schemeClr val="tx1"/>
                </a:solidFill>
                <a:latin typeface="Arial" charset="0"/>
              </a:rPr>
              <a:t>+ Dimensioni Analitiche</a:t>
            </a:r>
          </a:p>
          <a:p>
            <a:pPr algn="ctr">
              <a:lnSpc>
                <a:spcPct val="70000"/>
              </a:lnSpc>
              <a:spcBef>
                <a:spcPct val="50000"/>
              </a:spcBef>
            </a:pPr>
            <a:endParaRPr lang="it-IT" sz="1000" b="1" i="1">
              <a:solidFill>
                <a:schemeClr val="tx1"/>
              </a:solidFill>
              <a:latin typeface="Arial" charset="0"/>
            </a:endParaRPr>
          </a:p>
        </p:txBody>
      </p:sp>
      <p:sp>
        <p:nvSpPr>
          <p:cNvPr id="69658" name="Text Box 27"/>
          <p:cNvSpPr txBox="1">
            <a:spLocks noChangeArrowheads="1"/>
          </p:cNvSpPr>
          <p:nvPr/>
        </p:nvSpPr>
        <p:spPr bwMode="auto">
          <a:xfrm>
            <a:off x="5940425" y="3573463"/>
            <a:ext cx="1441450" cy="396875"/>
          </a:xfrm>
          <a:prstGeom prst="rect">
            <a:avLst/>
          </a:prstGeom>
          <a:noFill/>
          <a:ln w="9525">
            <a:noFill/>
            <a:miter lim="800000"/>
            <a:headEnd/>
            <a:tailEnd/>
          </a:ln>
        </p:spPr>
        <p:txBody>
          <a:bodyPr>
            <a:spAutoFit/>
          </a:bodyPr>
          <a:lstStyle/>
          <a:p>
            <a:pPr algn="ctr">
              <a:spcBef>
                <a:spcPct val="50000"/>
              </a:spcBef>
            </a:pPr>
            <a:r>
              <a:rPr lang="it-IT" sz="1000" b="1" i="1">
                <a:solidFill>
                  <a:schemeClr val="tx1"/>
                </a:solidFill>
                <a:latin typeface="Arial" charset="0"/>
              </a:rPr>
              <a:t>Gestione Scenari &amp; Reportistica</a:t>
            </a:r>
          </a:p>
        </p:txBody>
      </p:sp>
      <p:sp>
        <p:nvSpPr>
          <p:cNvPr id="69659" name="Text Box 28"/>
          <p:cNvSpPr txBox="1">
            <a:spLocks noChangeArrowheads="1"/>
          </p:cNvSpPr>
          <p:nvPr/>
        </p:nvSpPr>
        <p:spPr bwMode="auto">
          <a:xfrm>
            <a:off x="5795963" y="4724400"/>
            <a:ext cx="1655762" cy="198438"/>
          </a:xfrm>
          <a:prstGeom prst="rect">
            <a:avLst/>
          </a:prstGeom>
          <a:noFill/>
          <a:ln w="9525">
            <a:noFill/>
            <a:miter lim="800000"/>
            <a:headEnd/>
            <a:tailEnd/>
          </a:ln>
        </p:spPr>
        <p:txBody>
          <a:bodyPr>
            <a:spAutoFit/>
          </a:bodyPr>
          <a:lstStyle/>
          <a:p>
            <a:pPr algn="ctr">
              <a:lnSpc>
                <a:spcPct val="70000"/>
              </a:lnSpc>
              <a:spcBef>
                <a:spcPct val="50000"/>
              </a:spcBef>
            </a:pPr>
            <a:r>
              <a:rPr lang="it-IT" sz="1000" b="1" i="1">
                <a:solidFill>
                  <a:schemeClr val="tx1"/>
                </a:solidFill>
                <a:latin typeface="Arial" charset="0"/>
              </a:rPr>
              <a:t>+ Scenario ID</a:t>
            </a:r>
          </a:p>
        </p:txBody>
      </p:sp>
      <p:sp>
        <p:nvSpPr>
          <p:cNvPr id="69660" name="AutoShape 29"/>
          <p:cNvSpPr>
            <a:spLocks noChangeArrowheads="1"/>
          </p:cNvSpPr>
          <p:nvPr/>
        </p:nvSpPr>
        <p:spPr bwMode="auto">
          <a:xfrm rot="5400000">
            <a:off x="2304257" y="2024856"/>
            <a:ext cx="863600" cy="1512887"/>
          </a:xfrm>
          <a:prstGeom prst="homePlate">
            <a:avLst>
              <a:gd name="adj" fmla="val 25000"/>
            </a:avLst>
          </a:prstGeom>
          <a:gradFill rotWithShape="1">
            <a:gsLst>
              <a:gs pos="0">
                <a:srgbClr val="C8527F"/>
              </a:gs>
              <a:gs pos="100000">
                <a:srgbClr val="B41451">
                  <a:alpha val="70000"/>
                </a:srgbClr>
              </a:gs>
            </a:gsLst>
            <a:lin ang="0" scaled="1"/>
          </a:gradFill>
          <a:ln w="9525">
            <a:noFill/>
            <a:miter lim="800000"/>
            <a:headEnd/>
            <a:tailEnd/>
          </a:ln>
        </p:spPr>
        <p:txBody>
          <a:bodyPr rot="10800000" vert="eaVert" wrap="none" anchor="ctr"/>
          <a:lstStyle/>
          <a:p>
            <a:pPr algn="ctr"/>
            <a:r>
              <a:rPr lang="it-IT" sz="1600" b="1" i="1">
                <a:solidFill>
                  <a:schemeClr val="bg1"/>
                </a:solidFill>
                <a:latin typeface="Arial" charset="0"/>
              </a:rPr>
              <a:t>Configurazioni</a:t>
            </a:r>
            <a:br>
              <a:rPr lang="it-IT" sz="1600" b="1" i="1">
                <a:solidFill>
                  <a:schemeClr val="bg1"/>
                </a:solidFill>
                <a:latin typeface="Arial" charset="0"/>
              </a:rPr>
            </a:br>
            <a:r>
              <a:rPr lang="it-IT" sz="1600" b="1" i="1">
                <a:solidFill>
                  <a:schemeClr val="bg1"/>
                </a:solidFill>
                <a:latin typeface="Arial" charset="0"/>
              </a:rPr>
              <a:t>Contabili</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1" descr="C:\Users\GEVANG~1\AppData\Local\Temp\Solution-MAP-D3-(Portale).jpg"/>
          <p:cNvPicPr>
            <a:picLocks noChangeAspect="1" noChangeArrowheads="1"/>
          </p:cNvPicPr>
          <p:nvPr/>
        </p:nvPicPr>
        <p:blipFill>
          <a:blip r:embed="rId2"/>
          <a:srcRect/>
          <a:stretch>
            <a:fillRect/>
          </a:stretch>
        </p:blipFill>
        <p:spPr bwMode="auto">
          <a:xfrm>
            <a:off x="1835150" y="836613"/>
            <a:ext cx="6985000" cy="5476875"/>
          </a:xfrm>
          <a:prstGeom prst="rect">
            <a:avLst/>
          </a:prstGeom>
          <a:noFill/>
          <a:ln w="9525">
            <a:noFill/>
            <a:miter lim="800000"/>
            <a:headEnd/>
            <a:tailEnd/>
          </a:ln>
        </p:spPr>
      </p:pic>
      <p:sp>
        <p:nvSpPr>
          <p:cNvPr id="3" name="Rectangle 3"/>
          <p:cNvSpPr txBox="1">
            <a:spLocks noChangeArrowheads="1"/>
          </p:cNvSpPr>
          <p:nvPr/>
        </p:nvSpPr>
        <p:spPr>
          <a:xfrm>
            <a:off x="466725" y="1196975"/>
            <a:ext cx="8205788" cy="5111750"/>
          </a:xfrm>
          <a:prstGeom prst="rect">
            <a:avLst/>
          </a:prstGeom>
        </p:spPr>
        <p:txBody>
          <a:bodyPr/>
          <a:lstStyle/>
          <a:p>
            <a:pPr marL="342900" indent="-342900">
              <a:spcBef>
                <a:spcPct val="55000"/>
              </a:spcBef>
              <a:defRPr/>
            </a:pPr>
            <a:endParaRPr lang="it-IT" sz="1600" kern="0" dirty="0">
              <a:solidFill>
                <a:schemeClr val="tx1"/>
              </a:solidFill>
              <a:latin typeface="+mn-lt"/>
            </a:endParaRPr>
          </a:p>
        </p:txBody>
      </p:sp>
      <p:sp>
        <p:nvSpPr>
          <p:cNvPr id="12" name="CasellaDiTesto 11"/>
          <p:cNvSpPr txBox="1"/>
          <p:nvPr/>
        </p:nvSpPr>
        <p:spPr>
          <a:xfrm>
            <a:off x="1835696" y="2348880"/>
            <a:ext cx="1224136" cy="923330"/>
          </a:xfrm>
          <a:prstGeom prst="rect">
            <a:avLst/>
          </a:prstGeom>
          <a:noFill/>
          <a:ln w="76200">
            <a:solidFill>
              <a:srgbClr val="00B0F0"/>
            </a:solidFill>
          </a:ln>
          <a:effectLst>
            <a:glow rad="228600">
              <a:schemeClr val="accent6">
                <a:satMod val="175000"/>
                <a:alpha val="40000"/>
              </a:schemeClr>
            </a:glow>
          </a:effectLst>
        </p:spPr>
        <p:txBody>
          <a:bodyPr>
            <a:spAutoFit/>
          </a:bodyPr>
          <a:lstStyle/>
          <a:p>
            <a:pPr>
              <a:defRPr/>
            </a:pPr>
            <a:endParaRPr lang="it-IT" sz="1800" dirty="0">
              <a:solidFill>
                <a:schemeClr val="tx1"/>
              </a:solidFill>
              <a:latin typeface="Arial" charset="0"/>
            </a:endParaRPr>
          </a:p>
          <a:p>
            <a:pPr>
              <a:defRPr/>
            </a:pPr>
            <a:endParaRPr lang="it-IT" sz="1800" dirty="0">
              <a:solidFill>
                <a:schemeClr val="tx1"/>
              </a:solidFill>
              <a:latin typeface="Arial" charset="0"/>
            </a:endParaRPr>
          </a:p>
          <a:p>
            <a:pPr>
              <a:defRPr/>
            </a:pPr>
            <a:endParaRPr lang="it-IT" sz="1800" dirty="0">
              <a:solidFill>
                <a:schemeClr val="tx1"/>
              </a:solidFill>
              <a:latin typeface="Arial" charset="0"/>
            </a:endParaRPr>
          </a:p>
        </p:txBody>
      </p:sp>
      <p:sp>
        <p:nvSpPr>
          <p:cNvPr id="13" name="Freccia circolare in giù 12"/>
          <p:cNvSpPr/>
          <p:nvPr/>
        </p:nvSpPr>
        <p:spPr>
          <a:xfrm>
            <a:off x="3419475" y="4076700"/>
            <a:ext cx="2305050" cy="1008063"/>
          </a:xfrm>
          <a:prstGeom prst="curvedDownArrow">
            <a:avLst>
              <a:gd name="adj1" fmla="val 25000"/>
              <a:gd name="adj2" fmla="val 51063"/>
              <a:gd name="adj3" fmla="val 25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1800">
              <a:solidFill>
                <a:schemeClr val="tx1"/>
              </a:solidFill>
            </a:endParaRPr>
          </a:p>
        </p:txBody>
      </p:sp>
      <p:cxnSp>
        <p:nvCxnSpPr>
          <p:cNvPr id="14" name="Connettore 2 13"/>
          <p:cNvCxnSpPr/>
          <p:nvPr/>
        </p:nvCxnSpPr>
        <p:spPr>
          <a:xfrm>
            <a:off x="3059113" y="2997200"/>
            <a:ext cx="2232025" cy="2087563"/>
          </a:xfrm>
          <a:prstGeom prst="straightConnector1">
            <a:avLst/>
          </a:prstGeom>
          <a:ln w="762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15" name="Titolo 3"/>
          <p:cNvSpPr txBox="1">
            <a:spLocks/>
          </p:cNvSpPr>
          <p:nvPr/>
        </p:nvSpPr>
        <p:spPr bwMode="auto">
          <a:xfrm>
            <a:off x="687388" y="-26988"/>
            <a:ext cx="8205787" cy="777876"/>
          </a:xfrm>
          <a:prstGeom prst="rect">
            <a:avLst/>
          </a:prstGeom>
          <a:noFill/>
          <a:ln w="9525">
            <a:noFill/>
            <a:miter lim="800000"/>
            <a:headEnd/>
            <a:tailEnd/>
          </a:ln>
        </p:spPr>
        <p:txBody>
          <a:bodyPr anchor="ctr"/>
          <a:lstStyle/>
          <a:p>
            <a:pPr algn="r" eaLnBrk="0" hangingPunct="0">
              <a:defRPr/>
            </a:pPr>
            <a:r>
              <a:rPr lang="it-IT" sz="2800" b="1" i="1" kern="0" dirty="0">
                <a:solidFill>
                  <a:schemeClr val="tx2"/>
                </a:solidFill>
                <a:latin typeface="Arial" pitchFamily="34" charset="0"/>
                <a:ea typeface="+mj-ea"/>
                <a:cs typeface="Arial" pitchFamily="34" charset="0"/>
              </a:rPr>
              <a:t>U-GOV</a:t>
            </a:r>
          </a:p>
        </p:txBody>
      </p:sp>
      <p:cxnSp>
        <p:nvCxnSpPr>
          <p:cNvPr id="17" name="Connettore 1 16"/>
          <p:cNvCxnSpPr/>
          <p:nvPr/>
        </p:nvCxnSpPr>
        <p:spPr>
          <a:xfrm>
            <a:off x="4643438" y="620713"/>
            <a:ext cx="4321175" cy="0"/>
          </a:xfrm>
          <a:prstGeom prst="line">
            <a:avLst/>
          </a:prstGeom>
          <a:ln/>
        </p:spPr>
        <p:style>
          <a:lnRef idx="2">
            <a:schemeClr val="accent4"/>
          </a:lnRef>
          <a:fillRef idx="0">
            <a:schemeClr val="accent4"/>
          </a:fillRef>
          <a:effectRef idx="1">
            <a:schemeClr val="accent4"/>
          </a:effectRef>
          <a:fontRef idx="minor">
            <a:schemeClr val="tx1"/>
          </a:fontRef>
        </p:style>
      </p:cxnSp>
      <p:sp>
        <p:nvSpPr>
          <p:cNvPr id="16" name="Rettangolo 15"/>
          <p:cNvSpPr/>
          <p:nvPr/>
        </p:nvSpPr>
        <p:spPr>
          <a:xfrm>
            <a:off x="3059832" y="5085184"/>
            <a:ext cx="1872208" cy="432048"/>
          </a:xfrm>
          <a:prstGeom prst="rect">
            <a:avLst/>
          </a:prstGeom>
          <a:noFill/>
          <a:ln w="76200">
            <a:solidFill>
              <a:srgbClr val="FF0000"/>
            </a:solidFill>
          </a:ln>
          <a:effectLst>
            <a:glow rad="139700">
              <a:schemeClr val="accent2">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1800"/>
          </a:p>
        </p:txBody>
      </p:sp>
      <p:sp>
        <p:nvSpPr>
          <p:cNvPr id="19" name="Rettangolo arrotondato 18"/>
          <p:cNvSpPr/>
          <p:nvPr/>
        </p:nvSpPr>
        <p:spPr>
          <a:xfrm>
            <a:off x="611560" y="836712"/>
            <a:ext cx="792088" cy="5472608"/>
          </a:xfrm>
          <a:prstGeom prst="roundRect">
            <a:avLst/>
          </a:prstGeom>
          <a:noFill/>
          <a:ln w="57150">
            <a:solidFill>
              <a:schemeClr val="bg2"/>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1800"/>
          </a:p>
        </p:txBody>
      </p:sp>
      <p:sp>
        <p:nvSpPr>
          <p:cNvPr id="20" name="CasellaDiTesto 19"/>
          <p:cNvSpPr txBox="1"/>
          <p:nvPr/>
        </p:nvSpPr>
        <p:spPr>
          <a:xfrm>
            <a:off x="539552" y="836712"/>
            <a:ext cx="923330" cy="5400600"/>
          </a:xfrm>
          <a:prstGeom prst="rect">
            <a:avLst/>
          </a:prstGeom>
          <a:noFill/>
        </p:spPr>
        <p:txBody>
          <a:bodyPr vert="vert270">
            <a:spAutoFit/>
          </a:bodyPr>
          <a:lstStyle/>
          <a:p>
            <a:pPr algn="ctr">
              <a:defRPr/>
            </a:pPr>
            <a:r>
              <a:rPr lang="it-IT" sz="4800" i="1" dirty="0">
                <a:solidFill>
                  <a:schemeClr val="tx1"/>
                </a:solidFill>
                <a:latin typeface="Arial" charset="0"/>
              </a:rPr>
              <a:t>Aree Funzionali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amond(in)">
                                      <p:cBhvr>
                                        <p:cTn id="7" dur="500"/>
                                        <p:tgtEl>
                                          <p:spTgt spid="16"/>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diamond(in)">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diamond(in)">
                                      <p:cBhvr>
                                        <p:cTn id="16" dur="500"/>
                                        <p:tgtEl>
                                          <p:spTgt spid="12"/>
                                        </p:tgtEl>
                                      </p:cBhvr>
                                    </p:animEffect>
                                  </p:childTnLst>
                                </p:cTn>
                              </p:par>
                            </p:childTnLst>
                          </p:cTn>
                        </p:par>
                        <p:par>
                          <p:cTn id="17" fill="hold">
                            <p:stCondLst>
                              <p:cond delay="500"/>
                            </p:stCondLst>
                            <p:childTnLst>
                              <p:par>
                                <p:cTn id="18" presetID="8" presetClass="entr" presetSubtype="16"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diamond(in)">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681" name="Rectangle 2"/>
          <p:cNvSpPr>
            <a:spLocks noGrp="1" noChangeArrowheads="1"/>
          </p:cNvSpPr>
          <p:nvPr>
            <p:ph type="title"/>
          </p:nvPr>
        </p:nvSpPr>
        <p:spPr/>
        <p:txBody>
          <a:bodyPr/>
          <a:lstStyle/>
          <a:p>
            <a:r>
              <a:rPr lang="it-IT" sz="2400" smtClean="0"/>
              <a:t>Processo di contabilizzazione CoGe</a:t>
            </a:r>
          </a:p>
        </p:txBody>
      </p:sp>
      <p:sp>
        <p:nvSpPr>
          <p:cNvPr id="71682" name="Text Box 3"/>
          <p:cNvSpPr txBox="1">
            <a:spLocks noChangeArrowheads="1"/>
          </p:cNvSpPr>
          <p:nvPr/>
        </p:nvSpPr>
        <p:spPr bwMode="auto">
          <a:xfrm>
            <a:off x="539750" y="2708275"/>
            <a:ext cx="7777163" cy="2760663"/>
          </a:xfrm>
          <a:prstGeom prst="rect">
            <a:avLst/>
          </a:prstGeom>
          <a:noFill/>
          <a:ln w="9525">
            <a:solidFill>
              <a:schemeClr val="tx1"/>
            </a:solidFill>
            <a:miter lim="800000"/>
            <a:headEnd/>
            <a:tailEnd/>
          </a:ln>
        </p:spPr>
        <p:txBody>
          <a:bodyPr>
            <a:spAutoFit/>
          </a:bodyPr>
          <a:lstStyle/>
          <a:p>
            <a:pPr>
              <a:spcBef>
                <a:spcPct val="50000"/>
              </a:spcBef>
            </a:pPr>
            <a:r>
              <a:rPr lang="it-IT" sz="1400">
                <a:solidFill>
                  <a:schemeClr val="tx1"/>
                </a:solidFill>
                <a:latin typeface="Arial" charset="0"/>
              </a:rPr>
              <a:t>Gli stipendi liquidati per i quali è stato creato un Documento Gestionale sono disponibili in un’area di Frontiera dalla quale l’utente può attingere.</a:t>
            </a:r>
          </a:p>
          <a:p>
            <a:pPr>
              <a:spcBef>
                <a:spcPct val="50000"/>
              </a:spcBef>
            </a:pPr>
            <a:r>
              <a:rPr lang="it-IT" sz="1400">
                <a:solidFill>
                  <a:schemeClr val="tx1"/>
                </a:solidFill>
                <a:latin typeface="Arial" charset="0"/>
              </a:rPr>
              <a:t>La selezione delle righe di liquidato da caricato può essere effettuata a livello di Anno, Mese, Ruolo, DG</a:t>
            </a:r>
          </a:p>
          <a:p>
            <a:pPr>
              <a:spcBef>
                <a:spcPct val="50000"/>
              </a:spcBef>
            </a:pPr>
            <a:r>
              <a:rPr lang="it-IT" sz="1400">
                <a:solidFill>
                  <a:schemeClr val="tx1"/>
                </a:solidFill>
                <a:latin typeface="Arial" charset="0"/>
              </a:rPr>
              <a:t>Ogni utente potrà poi avviare un processo per elaborare i dati caricati utilizzando le configurazioni impostate dal configuratore e predisporre quindi i dati per la contabilizzazione in COGE</a:t>
            </a:r>
          </a:p>
          <a:p>
            <a:pPr>
              <a:spcBef>
                <a:spcPct val="50000"/>
              </a:spcBef>
            </a:pPr>
            <a:r>
              <a:rPr lang="it-IT" sz="1400">
                <a:solidFill>
                  <a:schemeClr val="tx1"/>
                </a:solidFill>
                <a:latin typeface="Arial" charset="0"/>
              </a:rPr>
              <a:t>Una volta terminata l’elaborazione sarà possibile valutare l’esito utilizzando dei report ad hoc. Se l’esito del processo risulta corretto è necessario creare ed eseguire uno scenario, eventualmente arricchirlo ulteriormente e infine il passaggio dei dati nell’area di frontiera di UGOV-CO da cui verranno prelevati e contabilizzati in maniera definitiva</a:t>
            </a:r>
          </a:p>
        </p:txBody>
      </p:sp>
      <p:sp>
        <p:nvSpPr>
          <p:cNvPr id="82948" name="Rectangle 4"/>
          <p:cNvSpPr>
            <a:spLocks noChangeArrowheads="1"/>
          </p:cNvSpPr>
          <p:nvPr/>
        </p:nvSpPr>
        <p:spPr bwMode="auto">
          <a:xfrm>
            <a:off x="1619250" y="1196975"/>
            <a:ext cx="1512888" cy="1295400"/>
          </a:xfrm>
          <a:prstGeom prst="rect">
            <a:avLst/>
          </a:prstGeom>
          <a:noFill/>
          <a:ln w="38100">
            <a:solidFill>
              <a:srgbClr val="660066"/>
            </a:solidFill>
            <a:miter lim="800000"/>
            <a:headEnd/>
            <a:tailEnd/>
          </a:ln>
        </p:spPr>
        <p:txBody>
          <a:bodyPr wrap="none" anchor="ctr"/>
          <a:lstStyle/>
          <a:p>
            <a:endParaRPr lang="it-IT"/>
          </a:p>
        </p:txBody>
      </p:sp>
      <p:sp>
        <p:nvSpPr>
          <p:cNvPr id="82949" name="Rectangle 5"/>
          <p:cNvSpPr>
            <a:spLocks noChangeArrowheads="1"/>
          </p:cNvSpPr>
          <p:nvPr/>
        </p:nvSpPr>
        <p:spPr bwMode="auto">
          <a:xfrm>
            <a:off x="3779838" y="1196975"/>
            <a:ext cx="1512887" cy="1295400"/>
          </a:xfrm>
          <a:prstGeom prst="rect">
            <a:avLst/>
          </a:prstGeom>
          <a:noFill/>
          <a:ln w="38100">
            <a:solidFill>
              <a:srgbClr val="990000"/>
            </a:solidFill>
            <a:miter lim="800000"/>
            <a:headEnd/>
            <a:tailEnd/>
          </a:ln>
        </p:spPr>
        <p:txBody>
          <a:bodyPr wrap="none" anchor="ctr"/>
          <a:lstStyle/>
          <a:p>
            <a:endParaRPr lang="it-IT"/>
          </a:p>
        </p:txBody>
      </p:sp>
      <p:sp>
        <p:nvSpPr>
          <p:cNvPr id="71685" name="AutoShape 6"/>
          <p:cNvSpPr>
            <a:spLocks noChangeArrowheads="1"/>
          </p:cNvSpPr>
          <p:nvPr/>
        </p:nvSpPr>
        <p:spPr bwMode="auto">
          <a:xfrm>
            <a:off x="539750" y="1052513"/>
            <a:ext cx="863600" cy="1512887"/>
          </a:xfrm>
          <a:prstGeom prst="homePlate">
            <a:avLst>
              <a:gd name="adj" fmla="val 25000"/>
            </a:avLst>
          </a:prstGeom>
          <a:gradFill rotWithShape="1">
            <a:gsLst>
              <a:gs pos="0">
                <a:srgbClr val="C8527F"/>
              </a:gs>
              <a:gs pos="100000">
                <a:srgbClr val="B41451">
                  <a:alpha val="70000"/>
                </a:srgbClr>
              </a:gs>
            </a:gsLst>
            <a:lin ang="0" scaled="1"/>
          </a:gradFill>
          <a:ln w="9525">
            <a:noFill/>
            <a:miter lim="800000"/>
            <a:headEnd/>
            <a:tailEnd/>
          </a:ln>
        </p:spPr>
        <p:txBody>
          <a:bodyPr rot="10800000" vert="eaVert" wrap="none" anchor="ctr"/>
          <a:lstStyle/>
          <a:p>
            <a:pPr algn="ctr"/>
            <a:r>
              <a:rPr lang="it-IT" sz="1600" b="1" i="1">
                <a:solidFill>
                  <a:schemeClr val="bg1"/>
                </a:solidFill>
                <a:latin typeface="Arial" charset="0"/>
              </a:rPr>
              <a:t>Processo</a:t>
            </a:r>
          </a:p>
        </p:txBody>
      </p:sp>
      <p:pic>
        <p:nvPicPr>
          <p:cNvPr id="71686" name="Picture 7" descr="Logo Stipendi"/>
          <p:cNvPicPr>
            <a:picLocks noChangeAspect="1" noChangeArrowheads="1"/>
          </p:cNvPicPr>
          <p:nvPr/>
        </p:nvPicPr>
        <p:blipFill>
          <a:blip r:embed="rId2"/>
          <a:srcRect/>
          <a:stretch>
            <a:fillRect/>
          </a:stretch>
        </p:blipFill>
        <p:spPr bwMode="auto">
          <a:xfrm>
            <a:off x="1908175" y="1412875"/>
            <a:ext cx="971550" cy="900113"/>
          </a:xfrm>
          <a:prstGeom prst="rect">
            <a:avLst/>
          </a:prstGeom>
          <a:noFill/>
          <a:ln w="9525">
            <a:noFill/>
            <a:miter lim="800000"/>
            <a:headEnd/>
            <a:tailEnd/>
          </a:ln>
        </p:spPr>
      </p:pic>
      <p:pic>
        <p:nvPicPr>
          <p:cNvPr id="71687" name="Picture 8" descr="Modulo Allocazione Costi"/>
          <p:cNvPicPr>
            <a:picLocks noChangeAspect="1" noChangeArrowheads="1"/>
          </p:cNvPicPr>
          <p:nvPr/>
        </p:nvPicPr>
        <p:blipFill>
          <a:blip r:embed="rId3"/>
          <a:srcRect/>
          <a:stretch>
            <a:fillRect/>
          </a:stretch>
        </p:blipFill>
        <p:spPr bwMode="auto">
          <a:xfrm>
            <a:off x="4067175" y="1408113"/>
            <a:ext cx="936625" cy="868362"/>
          </a:xfrm>
          <a:prstGeom prst="rect">
            <a:avLst/>
          </a:prstGeom>
          <a:noFill/>
          <a:ln w="9525">
            <a:noFill/>
            <a:miter lim="800000"/>
            <a:headEnd/>
            <a:tailEnd/>
          </a:ln>
        </p:spPr>
      </p:pic>
      <p:sp>
        <p:nvSpPr>
          <p:cNvPr id="71688" name="AutoShape 9"/>
          <p:cNvSpPr>
            <a:spLocks noChangeArrowheads="1"/>
          </p:cNvSpPr>
          <p:nvPr/>
        </p:nvSpPr>
        <p:spPr bwMode="auto">
          <a:xfrm>
            <a:off x="3060700" y="1412875"/>
            <a:ext cx="863600" cy="863600"/>
          </a:xfrm>
          <a:prstGeom prst="homePlate">
            <a:avLst>
              <a:gd name="adj" fmla="val 25000"/>
            </a:avLst>
          </a:prstGeom>
          <a:gradFill rotWithShape="1">
            <a:gsLst>
              <a:gs pos="0">
                <a:srgbClr val="660066">
                  <a:alpha val="70000"/>
                </a:srgbClr>
              </a:gs>
              <a:gs pos="100000">
                <a:srgbClr val="993366"/>
              </a:gs>
            </a:gsLst>
            <a:lin ang="0" scaled="1"/>
          </a:gradFill>
          <a:ln w="9525">
            <a:noFill/>
            <a:miter lim="800000"/>
            <a:headEnd/>
            <a:tailEnd/>
          </a:ln>
        </p:spPr>
        <p:txBody>
          <a:bodyPr rot="10800000" vert="eaVert" wrap="none" anchor="ctr"/>
          <a:lstStyle/>
          <a:p>
            <a:pPr algn="ctr"/>
            <a:r>
              <a:rPr lang="it-IT" sz="2400" b="1" i="1">
                <a:solidFill>
                  <a:schemeClr val="bg1"/>
                </a:solidFill>
                <a:latin typeface="Arial" charset="0"/>
              </a:rPr>
              <a:t>DG</a:t>
            </a:r>
          </a:p>
        </p:txBody>
      </p:sp>
      <p:sp>
        <p:nvSpPr>
          <p:cNvPr id="82954" name="Rectangle 10"/>
          <p:cNvSpPr>
            <a:spLocks noChangeArrowheads="1"/>
          </p:cNvSpPr>
          <p:nvPr/>
        </p:nvSpPr>
        <p:spPr bwMode="auto">
          <a:xfrm>
            <a:off x="5867400" y="1196975"/>
            <a:ext cx="1512888" cy="1295400"/>
          </a:xfrm>
          <a:prstGeom prst="rect">
            <a:avLst/>
          </a:prstGeom>
          <a:noFill/>
          <a:ln w="38100">
            <a:solidFill>
              <a:srgbClr val="FFCC00"/>
            </a:solidFill>
            <a:miter lim="800000"/>
            <a:headEnd/>
            <a:tailEnd/>
          </a:ln>
        </p:spPr>
        <p:txBody>
          <a:bodyPr wrap="none" anchor="ctr"/>
          <a:lstStyle/>
          <a:p>
            <a:endParaRPr lang="it-IT"/>
          </a:p>
        </p:txBody>
      </p:sp>
      <p:pic>
        <p:nvPicPr>
          <p:cNvPr id="71690" name="Picture 11" descr="Logo Contabilità Generale"/>
          <p:cNvPicPr>
            <a:picLocks noChangeAspect="1" noChangeArrowheads="1"/>
          </p:cNvPicPr>
          <p:nvPr/>
        </p:nvPicPr>
        <p:blipFill>
          <a:blip r:embed="rId4"/>
          <a:srcRect/>
          <a:stretch>
            <a:fillRect/>
          </a:stretch>
        </p:blipFill>
        <p:spPr bwMode="auto">
          <a:xfrm>
            <a:off x="6121400" y="1412875"/>
            <a:ext cx="971550" cy="898525"/>
          </a:xfrm>
          <a:prstGeom prst="rect">
            <a:avLst/>
          </a:prstGeom>
          <a:noFill/>
          <a:ln w="9525">
            <a:noFill/>
            <a:miter lim="800000"/>
            <a:headEnd/>
            <a:tailEnd/>
          </a:ln>
        </p:spPr>
      </p:pic>
      <p:sp>
        <p:nvSpPr>
          <p:cNvPr id="71691" name="AutoShape 12"/>
          <p:cNvSpPr>
            <a:spLocks noChangeArrowheads="1"/>
          </p:cNvSpPr>
          <p:nvPr/>
        </p:nvSpPr>
        <p:spPr bwMode="auto">
          <a:xfrm>
            <a:off x="5219700" y="1412875"/>
            <a:ext cx="792163" cy="936625"/>
          </a:xfrm>
          <a:prstGeom prst="homePlate">
            <a:avLst>
              <a:gd name="adj" fmla="val 25000"/>
            </a:avLst>
          </a:prstGeom>
          <a:gradFill rotWithShape="1">
            <a:gsLst>
              <a:gs pos="0">
                <a:srgbClr val="764700"/>
              </a:gs>
              <a:gs pos="100000">
                <a:srgbClr val="FF9900">
                  <a:alpha val="70000"/>
                </a:srgbClr>
              </a:gs>
            </a:gsLst>
            <a:lin ang="0" scaled="1"/>
          </a:gradFill>
          <a:ln w="9525">
            <a:noFill/>
            <a:miter lim="800000"/>
            <a:headEnd/>
            <a:tailEnd/>
          </a:ln>
        </p:spPr>
        <p:txBody>
          <a:bodyPr rot="10800000" vert="eaVert" wrap="none" anchor="ctr"/>
          <a:lstStyle/>
          <a:p>
            <a:pPr algn="ctr"/>
            <a:r>
              <a:rPr lang="it-IT" sz="2400" b="1" i="1">
                <a:solidFill>
                  <a:schemeClr val="bg1"/>
                </a:solidFill>
                <a:latin typeface="Arial" charset="0"/>
              </a:rPr>
              <a:t>DG</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2000"/>
                                        <p:tgtEl>
                                          <p:spTgt spid="82948"/>
                                        </p:tgtEl>
                                      </p:cBhvr>
                                    </p:animEffect>
                                    <p:set>
                                      <p:cBhvr>
                                        <p:cTn id="7" dur="1" fill="hold">
                                          <p:stCondLst>
                                            <p:cond delay="1999"/>
                                          </p:stCondLst>
                                        </p:cTn>
                                        <p:tgtEl>
                                          <p:spTgt spid="8294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2000"/>
                                        <p:tgtEl>
                                          <p:spTgt spid="82949"/>
                                        </p:tgtEl>
                                      </p:cBhvr>
                                    </p:animEffect>
                                    <p:set>
                                      <p:cBhvr>
                                        <p:cTn id="10" dur="1" fill="hold">
                                          <p:stCondLst>
                                            <p:cond delay="1999"/>
                                          </p:stCondLst>
                                        </p:cTn>
                                        <p:tgtEl>
                                          <p:spTgt spid="82949"/>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2000"/>
                                        <p:tgtEl>
                                          <p:spTgt spid="82954"/>
                                        </p:tgtEl>
                                      </p:cBhvr>
                                    </p:animEffect>
                                    <p:set>
                                      <p:cBhvr>
                                        <p:cTn id="13" dur="1" fill="hold">
                                          <p:stCondLst>
                                            <p:cond delay="1999"/>
                                          </p:stCondLst>
                                        </p:cTn>
                                        <p:tgtEl>
                                          <p:spTgt spid="829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animBg="1"/>
      <p:bldP spid="82949" grpId="0" animBg="1"/>
      <p:bldP spid="8295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4"/>
          <p:cNvSpPr>
            <a:spLocks noGrp="1" noChangeArrowheads="1"/>
          </p:cNvSpPr>
          <p:nvPr>
            <p:ph type="title" idx="4294967295"/>
          </p:nvPr>
        </p:nvSpPr>
        <p:spPr>
          <a:xfrm>
            <a:off x="457200" y="2146300"/>
            <a:ext cx="8229600" cy="922338"/>
          </a:xfrm>
        </p:spPr>
        <p:txBody>
          <a:bodyPr/>
          <a:lstStyle/>
          <a:p>
            <a:r>
              <a:rPr lang="it-IT" i="1" smtClean="0">
                <a:solidFill>
                  <a:schemeClr val="tx1"/>
                </a:solidFill>
                <a:latin typeface="Arial" charset="0"/>
              </a:rPr>
              <a:t>SCELTE ADOTTABILI PER ACCANTONARE IL COSTO PER LE LIQUIDAZIONE IN CSA:</a:t>
            </a:r>
          </a:p>
        </p:txBody>
      </p:sp>
      <p:sp>
        <p:nvSpPr>
          <p:cNvPr id="75779" name="Text Box 6"/>
          <p:cNvSpPr txBox="1">
            <a:spLocks noChangeArrowheads="1"/>
          </p:cNvSpPr>
          <p:nvPr/>
        </p:nvSpPr>
        <p:spPr bwMode="auto">
          <a:xfrm>
            <a:off x="1187450" y="1720850"/>
            <a:ext cx="3455988" cy="366713"/>
          </a:xfrm>
          <a:prstGeom prst="rect">
            <a:avLst/>
          </a:prstGeom>
          <a:noFill/>
          <a:ln w="9525">
            <a:noFill/>
            <a:miter lim="800000"/>
            <a:headEnd/>
            <a:tailEnd/>
          </a:ln>
        </p:spPr>
        <p:txBody>
          <a:bodyPr>
            <a:spAutoFit/>
          </a:bodyPr>
          <a:lstStyle/>
          <a:p>
            <a:endParaRPr lang="it-IT" sz="1800">
              <a:solidFill>
                <a:schemeClr val="tx1"/>
              </a:solidFill>
              <a:latin typeface="Gill Sans MT" pitchFamily="34" charset="0"/>
            </a:endParaRPr>
          </a:p>
        </p:txBody>
      </p:sp>
      <p:sp>
        <p:nvSpPr>
          <p:cNvPr id="75780" name="Text Box 8"/>
          <p:cNvSpPr txBox="1">
            <a:spLocks noChangeArrowheads="1"/>
          </p:cNvSpPr>
          <p:nvPr/>
        </p:nvSpPr>
        <p:spPr bwMode="auto">
          <a:xfrm>
            <a:off x="1116013" y="3500438"/>
            <a:ext cx="6192837" cy="366712"/>
          </a:xfrm>
          <a:prstGeom prst="rect">
            <a:avLst/>
          </a:prstGeom>
          <a:noFill/>
          <a:ln w="9525">
            <a:noFill/>
            <a:miter lim="800000"/>
            <a:headEnd/>
            <a:tailEnd/>
          </a:ln>
        </p:spPr>
        <p:txBody>
          <a:bodyPr>
            <a:spAutoFit/>
          </a:bodyPr>
          <a:lstStyle/>
          <a:p>
            <a:pPr>
              <a:spcBef>
                <a:spcPct val="50000"/>
              </a:spcBef>
            </a:pPr>
            <a:endParaRPr lang="it-IT" sz="1800">
              <a:solidFill>
                <a:schemeClr val="tx1"/>
              </a:solidFill>
              <a:latin typeface="Gill Sans MT" pitchFamily="34" charset="0"/>
            </a:endParaRPr>
          </a:p>
        </p:txBody>
      </p:sp>
      <p:pic>
        <p:nvPicPr>
          <p:cNvPr id="75781" name="Picture 8" descr="D:\CINECA\profili\dbonfiglioli\Impostazioni locali\Temporary Internet Files\Content.IE5\ALA6YE6L\MP900399221[1].jpg"/>
          <p:cNvPicPr>
            <a:picLocks noChangeAspect="1" noChangeArrowheads="1"/>
          </p:cNvPicPr>
          <p:nvPr/>
        </p:nvPicPr>
        <p:blipFill>
          <a:blip r:embed="rId2"/>
          <a:srcRect/>
          <a:stretch>
            <a:fillRect/>
          </a:stretch>
        </p:blipFill>
        <p:spPr bwMode="auto">
          <a:xfrm>
            <a:off x="6084888" y="3716338"/>
            <a:ext cx="2624137" cy="2625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olo 1"/>
          <p:cNvSpPr>
            <a:spLocks noGrp="1"/>
          </p:cNvSpPr>
          <p:nvPr>
            <p:ph type="title" idx="4294967295"/>
          </p:nvPr>
        </p:nvSpPr>
        <p:spPr/>
        <p:txBody>
          <a:bodyPr/>
          <a:lstStyle/>
          <a:p>
            <a:pPr eaLnBrk="1" hangingPunct="1"/>
            <a:r>
              <a:rPr lang="it-IT" smtClean="0"/>
              <a:t>Progetti Contabili (+ Timesheet)</a:t>
            </a:r>
          </a:p>
        </p:txBody>
      </p:sp>
      <p:sp>
        <p:nvSpPr>
          <p:cNvPr id="72706" name="Segnaposto contenuto 2"/>
          <p:cNvSpPr>
            <a:spLocks noGrp="1"/>
          </p:cNvSpPr>
          <p:nvPr>
            <p:ph idx="4294967295"/>
          </p:nvPr>
        </p:nvSpPr>
        <p:spPr/>
        <p:txBody>
          <a:bodyPr/>
          <a:lstStyle/>
          <a:p>
            <a:pPr eaLnBrk="1" hangingPunct="1">
              <a:lnSpc>
                <a:spcPct val="90000"/>
              </a:lnSpc>
            </a:pPr>
            <a:r>
              <a:rPr lang="it-IT" u="sng" smtClean="0"/>
              <a:t>1 </a:t>
            </a:r>
          </a:p>
          <a:p>
            <a:pPr eaLnBrk="1" hangingPunct="1">
              <a:lnSpc>
                <a:spcPct val="90000"/>
              </a:lnSpc>
            </a:pPr>
            <a:r>
              <a:rPr lang="it-IT" sz="1800" smtClean="0"/>
              <a:t>Progetti “calderoni” per dipartimento + allocazione del costo tramite Timesheet.</a:t>
            </a:r>
          </a:p>
          <a:p>
            <a:pPr eaLnBrk="1" hangingPunct="1">
              <a:lnSpc>
                <a:spcPct val="90000"/>
              </a:lnSpc>
            </a:pPr>
            <a:r>
              <a:rPr lang="it-IT" sz="1800" smtClean="0"/>
              <a:t>Nei progetti il costo del personale (strutturato e non strutturato) deve essere etichettato “costo vivo = no”; utilizzo allocazione costi con timesheet per rendicontazione.</a:t>
            </a:r>
          </a:p>
          <a:p>
            <a:pPr eaLnBrk="1" hangingPunct="1">
              <a:lnSpc>
                <a:spcPct val="90000"/>
              </a:lnSpc>
            </a:pPr>
            <a:r>
              <a:rPr lang="it-IT" sz="1800" smtClean="0"/>
              <a:t>..oppure “costo vivo = si” per personale non strutturato utilizzando “trasferimenti”. </a:t>
            </a:r>
            <a:r>
              <a:rPr lang="it-IT" sz="1800" i="1" smtClean="0"/>
              <a:t>Warning lato rendicontazione</a:t>
            </a:r>
            <a:r>
              <a:rPr lang="it-IT" sz="1800" smtClean="0"/>
              <a:t>.</a:t>
            </a:r>
          </a:p>
          <a:p>
            <a:pPr eaLnBrk="1" hangingPunct="1">
              <a:lnSpc>
                <a:spcPct val="90000"/>
              </a:lnSpc>
            </a:pPr>
            <a:r>
              <a:rPr lang="it-IT" u="sng" smtClean="0"/>
              <a:t>Punto di attenzione:</a:t>
            </a:r>
          </a:p>
          <a:p>
            <a:pPr eaLnBrk="1" hangingPunct="1">
              <a:lnSpc>
                <a:spcPct val="90000"/>
              </a:lnSpc>
            </a:pPr>
            <a:r>
              <a:rPr lang="it-IT" sz="2000" smtClean="0"/>
              <a:t>I trasferimenti rimarranno anche nel bilancio unico</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olo 1"/>
          <p:cNvSpPr>
            <a:spLocks noGrp="1"/>
          </p:cNvSpPr>
          <p:nvPr>
            <p:ph type="title" idx="4294967295"/>
          </p:nvPr>
        </p:nvSpPr>
        <p:spPr/>
        <p:txBody>
          <a:bodyPr/>
          <a:lstStyle/>
          <a:p>
            <a:pPr eaLnBrk="1" hangingPunct="1"/>
            <a:r>
              <a:rPr lang="it-IT" smtClean="0"/>
              <a:t>Sotto-Progetti</a:t>
            </a:r>
          </a:p>
        </p:txBody>
      </p:sp>
      <p:sp>
        <p:nvSpPr>
          <p:cNvPr id="73730" name="Segnaposto contenuto 2"/>
          <p:cNvSpPr>
            <a:spLocks noGrp="1"/>
          </p:cNvSpPr>
          <p:nvPr>
            <p:ph idx="4294967295"/>
          </p:nvPr>
        </p:nvSpPr>
        <p:spPr>
          <a:xfrm>
            <a:off x="457200" y="1600200"/>
            <a:ext cx="8229600" cy="4924425"/>
          </a:xfrm>
        </p:spPr>
        <p:txBody>
          <a:bodyPr/>
          <a:lstStyle/>
          <a:p>
            <a:pPr eaLnBrk="1" hangingPunct="1">
              <a:lnSpc>
                <a:spcPct val="80000"/>
              </a:lnSpc>
            </a:pPr>
            <a:r>
              <a:rPr lang="it-IT" sz="2000" u="sng" smtClean="0"/>
              <a:t>2:</a:t>
            </a:r>
          </a:p>
          <a:p>
            <a:pPr eaLnBrk="1" hangingPunct="1">
              <a:lnSpc>
                <a:spcPct val="80000"/>
              </a:lnSpc>
            </a:pPr>
            <a:r>
              <a:rPr lang="it-IT" sz="1600" smtClean="0"/>
              <a:t>Si vincola una quota del budget del progetto liv.1 nel progetto liv2. La contabilizzazione avviene in maniera diretta sul progetto liv2 (sottoprogetto).</a:t>
            </a:r>
          </a:p>
          <a:p>
            <a:pPr eaLnBrk="1" hangingPunct="1">
              <a:lnSpc>
                <a:spcPct val="80000"/>
              </a:lnSpc>
            </a:pPr>
            <a:r>
              <a:rPr lang="it-IT" sz="1600" smtClean="0"/>
              <a:t>Risulta necessario definire un modo per attribuire il progetto liv2 a ciascuna matricola (campo “centro di costo” su CSA per gestire afferenza contabile della matricola, anche in % su più progetti/strutture).</a:t>
            </a:r>
          </a:p>
          <a:p>
            <a:pPr eaLnBrk="1" hangingPunct="1">
              <a:lnSpc>
                <a:spcPct val="80000"/>
              </a:lnSpc>
            </a:pPr>
            <a:r>
              <a:rPr lang="it-IT" sz="1600" smtClean="0"/>
              <a:t>PJ: definire una gestione dei budget tra progetto liv1 e liv2.</a:t>
            </a:r>
          </a:p>
          <a:p>
            <a:pPr eaLnBrk="1" hangingPunct="1">
              <a:lnSpc>
                <a:spcPct val="80000"/>
              </a:lnSpc>
            </a:pPr>
            <a:r>
              <a:rPr lang="it-IT" sz="1600" smtClean="0"/>
              <a:t>Criticità organizzativa: l’operatore “centralizzato”, budget “decentrato”.</a:t>
            </a:r>
          </a:p>
          <a:p>
            <a:pPr eaLnBrk="1" hangingPunct="1">
              <a:lnSpc>
                <a:spcPct val="80000"/>
              </a:lnSpc>
            </a:pPr>
            <a:endParaRPr lang="it-IT" sz="160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468313" y="1600200"/>
            <a:ext cx="8204200" cy="3773488"/>
          </a:xfrm>
          <a:prstGeom prst="rect">
            <a:avLst/>
          </a:prstGeom>
          <a:noFill/>
          <a:ln w="9525">
            <a:noFill/>
            <a:miter lim="800000"/>
            <a:headEnd/>
            <a:tailEnd/>
          </a:ln>
        </p:spPr>
        <p:txBody>
          <a:bodyPr/>
          <a:lstStyle/>
          <a:p>
            <a:pPr marL="342900" indent="-342900">
              <a:spcBef>
                <a:spcPct val="20000"/>
              </a:spcBef>
              <a:defRPr/>
            </a:pPr>
            <a:r>
              <a:rPr lang="it-IT" sz="4400" kern="0">
                <a:solidFill>
                  <a:schemeClr val="tx1"/>
                </a:solidFill>
                <a:latin typeface="Gill Sans MT" pitchFamily="34" charset="0"/>
              </a:rPr>
              <a:t>Grazie per l’attenzione</a:t>
            </a:r>
          </a:p>
          <a:p>
            <a:pPr marL="342900" indent="-342900">
              <a:spcBef>
                <a:spcPct val="20000"/>
              </a:spcBef>
              <a:defRPr/>
            </a:pPr>
            <a:endParaRPr lang="it-IT" sz="4400" kern="0">
              <a:solidFill>
                <a:schemeClr val="tx1"/>
              </a:solidFill>
              <a:latin typeface="+mn-lt"/>
            </a:endParaRPr>
          </a:p>
          <a:p>
            <a:pPr marL="342900" indent="-342900">
              <a:spcBef>
                <a:spcPct val="20000"/>
              </a:spcBef>
              <a:defRPr/>
            </a:pPr>
            <a:endParaRPr lang="it-IT" sz="4400" kern="0">
              <a:solidFill>
                <a:schemeClr val="tx1"/>
              </a:solidFill>
              <a:latin typeface="+mn-lt"/>
            </a:endParaRPr>
          </a:p>
          <a:p>
            <a:pPr marL="342900" indent="-342900">
              <a:spcBef>
                <a:spcPct val="20000"/>
              </a:spcBef>
              <a:defRPr/>
            </a:pPr>
            <a:endParaRPr lang="it-IT" sz="4400" kern="0">
              <a:solidFill>
                <a:schemeClr val="tx1"/>
              </a:solidFill>
              <a:latin typeface="+mn-lt"/>
            </a:endParaRPr>
          </a:p>
          <a:p>
            <a:pPr marL="342900" indent="-342900">
              <a:spcBef>
                <a:spcPct val="20000"/>
              </a:spcBef>
              <a:defRPr/>
            </a:pPr>
            <a:endParaRPr lang="it-IT" sz="4400" kern="0" dirty="0">
              <a:solidFill>
                <a:schemeClr val="tx1"/>
              </a:solidFill>
              <a:latin typeface="+mn-lt"/>
            </a:endParaRPr>
          </a:p>
        </p:txBody>
      </p:sp>
      <p:sp>
        <p:nvSpPr>
          <p:cNvPr id="74754" name="_s1037"/>
          <p:cNvSpPr>
            <a:spLocks noChangeArrowheads="1"/>
          </p:cNvSpPr>
          <p:nvPr/>
        </p:nvSpPr>
        <p:spPr bwMode="auto">
          <a:xfrm>
            <a:off x="4067175" y="3789363"/>
            <a:ext cx="4681538" cy="2087562"/>
          </a:xfrm>
          <a:prstGeom prst="rect">
            <a:avLst/>
          </a:prstGeom>
          <a:noFill/>
          <a:ln w="9525" algn="ctr">
            <a:noFill/>
            <a:miter lim="800000"/>
            <a:headEnd/>
            <a:tailEnd/>
          </a:ln>
        </p:spPr>
        <p:txBody>
          <a:bodyPr wrap="none" lIns="0" tIns="0" rIns="0" bIns="0" anchor="ctr"/>
          <a:lstStyle/>
          <a:p>
            <a:pPr algn="r"/>
            <a:endParaRPr lang="it-IT" sz="2800">
              <a:solidFill>
                <a:srgbClr val="4D4D4D"/>
              </a:solidFill>
            </a:endParaRPr>
          </a:p>
        </p:txBody>
      </p:sp>
      <p:sp>
        <p:nvSpPr>
          <p:cNvPr id="74755" name="Rectangle 9"/>
          <p:cNvSpPr>
            <a:spLocks noChangeArrowheads="1"/>
          </p:cNvSpPr>
          <p:nvPr/>
        </p:nvSpPr>
        <p:spPr bwMode="auto">
          <a:xfrm>
            <a:off x="468313" y="1600200"/>
            <a:ext cx="8205787" cy="2908300"/>
          </a:xfrm>
          <a:prstGeom prst="rect">
            <a:avLst/>
          </a:prstGeom>
          <a:noFill/>
          <a:ln w="9525">
            <a:noFill/>
            <a:miter lim="800000"/>
            <a:headEnd/>
            <a:tailEnd/>
          </a:ln>
        </p:spPr>
        <p:txBody>
          <a:bodyPr/>
          <a:lstStyle/>
          <a:p>
            <a:pPr marL="342900" indent="-342900">
              <a:spcBef>
                <a:spcPct val="20000"/>
              </a:spcBef>
            </a:pPr>
            <a:endParaRPr lang="it-IT" sz="4400">
              <a:solidFill>
                <a:schemeClr val="tx1"/>
              </a:solidFill>
              <a:latin typeface="Gill Sans MT"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ChangeArrowheads="1"/>
          </p:cNvSpPr>
          <p:nvPr/>
        </p:nvSpPr>
        <p:spPr bwMode="auto">
          <a:xfrm>
            <a:off x="760413" y="404813"/>
            <a:ext cx="7772400" cy="647700"/>
          </a:xfrm>
          <a:prstGeom prst="rect">
            <a:avLst/>
          </a:prstGeom>
          <a:noFill/>
          <a:ln w="9525">
            <a:noFill/>
            <a:miter lim="800000"/>
            <a:headEnd/>
            <a:tailEnd/>
          </a:ln>
        </p:spPr>
        <p:txBody>
          <a:bodyPr anchor="b"/>
          <a:lstStyle/>
          <a:p>
            <a:r>
              <a:rPr lang="it-IT" b="1">
                <a:solidFill>
                  <a:schemeClr val="tx2"/>
                </a:solidFill>
                <a:latin typeface="Arial" charset="0"/>
              </a:rPr>
              <a:t>Anagrafiche Comuni</a:t>
            </a:r>
          </a:p>
        </p:txBody>
      </p:sp>
      <p:sp>
        <p:nvSpPr>
          <p:cNvPr id="44034" name="Text Box 3"/>
          <p:cNvSpPr txBox="1">
            <a:spLocks noChangeArrowheads="1"/>
          </p:cNvSpPr>
          <p:nvPr/>
        </p:nvSpPr>
        <p:spPr bwMode="auto">
          <a:xfrm>
            <a:off x="539750" y="1393825"/>
            <a:ext cx="6813550" cy="4648200"/>
          </a:xfrm>
          <a:prstGeom prst="rect">
            <a:avLst/>
          </a:prstGeom>
          <a:noFill/>
          <a:ln w="9525">
            <a:noFill/>
            <a:miter lim="800000"/>
            <a:headEnd/>
            <a:tailEnd/>
          </a:ln>
        </p:spPr>
        <p:txBody>
          <a:bodyPr wrap="none">
            <a:spAutoFit/>
          </a:bodyPr>
          <a:lstStyle/>
          <a:p>
            <a:r>
              <a:rPr lang="it-IT" sz="1600">
                <a:solidFill>
                  <a:schemeClr val="tx1"/>
                </a:solidFill>
                <a:latin typeface="Arial" charset="0"/>
              </a:rPr>
              <a:t>Ospitano dati “di base”, cioè non prodotti o alterati da processi gestiti dal </a:t>
            </a:r>
          </a:p>
          <a:p>
            <a:r>
              <a:rPr lang="it-IT" sz="1600">
                <a:solidFill>
                  <a:schemeClr val="tx1"/>
                </a:solidFill>
                <a:latin typeface="Arial" charset="0"/>
              </a:rPr>
              <a:t>sistema informativo e comunque “lentamente variabili”.</a:t>
            </a:r>
          </a:p>
          <a:p>
            <a:endParaRPr lang="it-IT" sz="1600">
              <a:solidFill>
                <a:schemeClr val="tx1"/>
              </a:solidFill>
              <a:latin typeface="Arial" charset="0"/>
            </a:endParaRPr>
          </a:p>
          <a:p>
            <a:endParaRPr lang="it-IT" sz="1600">
              <a:solidFill>
                <a:schemeClr val="tx1"/>
              </a:solidFill>
              <a:latin typeface="Arial" charset="0"/>
            </a:endParaRPr>
          </a:p>
          <a:p>
            <a:r>
              <a:rPr lang="it-IT" sz="2400" b="1">
                <a:solidFill>
                  <a:schemeClr val="tx1"/>
                </a:solidFill>
                <a:latin typeface="Arial" charset="0"/>
              </a:rPr>
              <a:t>Dati anagrafici dei SOGGETTI</a:t>
            </a:r>
          </a:p>
          <a:p>
            <a:r>
              <a:rPr lang="it-IT" sz="2000">
                <a:solidFill>
                  <a:schemeClr val="tx1"/>
                </a:solidFill>
                <a:latin typeface="Arial" charset="0"/>
              </a:rPr>
              <a:t>Persone fisiche, soggetti giuridici, ditte individuali.</a:t>
            </a:r>
          </a:p>
          <a:p>
            <a:endParaRPr lang="it-IT" sz="2000">
              <a:solidFill>
                <a:schemeClr val="tx1"/>
              </a:solidFill>
              <a:latin typeface="Arial" charset="0"/>
            </a:endParaRPr>
          </a:p>
          <a:p>
            <a:r>
              <a:rPr lang="it-IT" sz="2400" b="1">
                <a:solidFill>
                  <a:schemeClr val="tx1"/>
                </a:solidFill>
                <a:latin typeface="Arial" charset="0"/>
              </a:rPr>
              <a:t>Struttura Organizzativa</a:t>
            </a:r>
          </a:p>
          <a:p>
            <a:r>
              <a:rPr lang="it-IT" sz="2000">
                <a:solidFill>
                  <a:schemeClr val="tx1"/>
                </a:solidFill>
                <a:latin typeface="Arial" charset="0"/>
              </a:rPr>
              <a:t>Dipartimenti, centri, settori, uffici,..  e loro legami.</a:t>
            </a:r>
          </a:p>
          <a:p>
            <a:r>
              <a:rPr lang="it-IT" sz="2000">
                <a:solidFill>
                  <a:schemeClr val="tx1"/>
                </a:solidFill>
                <a:latin typeface="Arial" charset="0"/>
              </a:rPr>
              <a:t>Sedi</a:t>
            </a:r>
          </a:p>
          <a:p>
            <a:endParaRPr lang="it-IT" sz="2000">
              <a:solidFill>
                <a:schemeClr val="tx1"/>
              </a:solidFill>
              <a:latin typeface="Arial" charset="0"/>
            </a:endParaRPr>
          </a:p>
          <a:p>
            <a:r>
              <a:rPr lang="it-IT" sz="2400" b="1">
                <a:solidFill>
                  <a:schemeClr val="tx1"/>
                </a:solidFill>
                <a:latin typeface="Arial" charset="0"/>
              </a:rPr>
              <a:t>Altri dati di BASE (a gestione centralizzata)</a:t>
            </a:r>
          </a:p>
          <a:p>
            <a:r>
              <a:rPr lang="it-IT" sz="2000">
                <a:solidFill>
                  <a:schemeClr val="tx1"/>
                </a:solidFill>
                <a:latin typeface="Arial" charset="0"/>
              </a:rPr>
              <a:t>Comuni, province, nazioni, lingue, valute,…</a:t>
            </a:r>
          </a:p>
          <a:p>
            <a:endParaRPr lang="it-IT" sz="2000">
              <a:solidFill>
                <a:schemeClr val="tx1"/>
              </a:solidFill>
              <a:latin typeface="Arial" charset="0"/>
            </a:endParaRPr>
          </a:p>
          <a:p>
            <a:endParaRPr lang="it-IT" sz="2000">
              <a:solidFill>
                <a:schemeClr val="tx1"/>
              </a:solidFill>
              <a:latin typeface="Arial" charset="0"/>
            </a:endParaRPr>
          </a:p>
        </p:txBody>
      </p:sp>
      <p:pic>
        <p:nvPicPr>
          <p:cNvPr id="44035" name="Picture 4" descr="j0205462"/>
          <p:cNvPicPr>
            <a:picLocks noChangeAspect="1" noChangeArrowheads="1"/>
          </p:cNvPicPr>
          <p:nvPr/>
        </p:nvPicPr>
        <p:blipFill>
          <a:blip r:embed="rId2"/>
          <a:srcRect/>
          <a:stretch>
            <a:fillRect/>
          </a:stretch>
        </p:blipFill>
        <p:spPr bwMode="auto">
          <a:xfrm>
            <a:off x="7145338" y="2555875"/>
            <a:ext cx="1819275" cy="1809750"/>
          </a:xfrm>
          <a:prstGeom prst="rect">
            <a:avLst/>
          </a:prstGeom>
          <a:noFill/>
          <a:ln w="9525">
            <a:noFill/>
            <a:miter lim="800000"/>
            <a:headEnd/>
            <a:tailEnd/>
          </a:ln>
        </p:spPr>
      </p:pic>
      <p:pic>
        <p:nvPicPr>
          <p:cNvPr id="44036" name="Picture 5" descr="j0234687"/>
          <p:cNvPicPr>
            <a:picLocks noChangeAspect="1" noChangeArrowheads="1" noCrop="1"/>
          </p:cNvPicPr>
          <p:nvPr/>
        </p:nvPicPr>
        <p:blipFill>
          <a:blip r:embed="rId3"/>
          <a:srcRect/>
          <a:stretch>
            <a:fillRect/>
          </a:stretch>
        </p:blipFill>
        <p:spPr bwMode="auto">
          <a:xfrm>
            <a:off x="7308850" y="1341438"/>
            <a:ext cx="1655763" cy="974725"/>
          </a:xfrm>
          <a:prstGeom prst="rect">
            <a:avLst/>
          </a:prstGeom>
          <a:noFill/>
          <a:ln w="9525">
            <a:noFill/>
            <a:miter lim="800000"/>
            <a:headEnd/>
            <a:tailEnd/>
          </a:ln>
        </p:spPr>
      </p:pic>
      <p:pic>
        <p:nvPicPr>
          <p:cNvPr id="44037" name="Picture 6" descr="MCj03979630000[1]"/>
          <p:cNvPicPr>
            <a:picLocks noChangeAspect="1" noChangeArrowheads="1"/>
          </p:cNvPicPr>
          <p:nvPr/>
        </p:nvPicPr>
        <p:blipFill>
          <a:blip r:embed="rId4"/>
          <a:srcRect/>
          <a:stretch>
            <a:fillRect/>
          </a:stretch>
        </p:blipFill>
        <p:spPr bwMode="auto">
          <a:xfrm>
            <a:off x="7546975" y="4581525"/>
            <a:ext cx="1057275" cy="1058863"/>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body" idx="4294967295"/>
          </p:nvPr>
        </p:nvSpPr>
        <p:spPr>
          <a:xfrm>
            <a:off x="395288" y="1125538"/>
            <a:ext cx="7129462" cy="4824412"/>
          </a:xfrm>
        </p:spPr>
        <p:txBody>
          <a:bodyPr/>
          <a:lstStyle/>
          <a:p>
            <a:pPr marL="88900" indent="-88900"/>
            <a:endParaRPr lang="it-IT" b="1" smtClean="0"/>
          </a:p>
          <a:p>
            <a:pPr marL="88900" indent="-88900"/>
            <a:r>
              <a:rPr lang="it-IT" sz="1800" smtClean="0">
                <a:latin typeface="Verdana" pitchFamily="34" charset="0"/>
              </a:rPr>
              <a:t>CSA ‘al servizio’ di U-GOV:</a:t>
            </a:r>
          </a:p>
          <a:p>
            <a:pPr marL="538163" lvl="1" indent="-179388"/>
            <a:r>
              <a:rPr lang="it-IT" sz="1800" smtClean="0">
                <a:latin typeface="Verdana" pitchFamily="34" charset="0"/>
              </a:rPr>
              <a:t> Un unico motore evoluto per il calcolo emolumenti</a:t>
            </a:r>
          </a:p>
          <a:p>
            <a:pPr marL="538163" lvl="1" indent="-179388"/>
            <a:r>
              <a:rPr lang="it-IT" sz="1800" smtClean="0">
                <a:latin typeface="Verdana" pitchFamily="34" charset="0"/>
              </a:rPr>
              <a:t> Unica linea di produzione </a:t>
            </a:r>
          </a:p>
          <a:p>
            <a:pPr marL="538163" lvl="1" indent="-179388"/>
            <a:r>
              <a:rPr lang="it-IT" sz="1800" smtClean="0">
                <a:latin typeface="Verdana" pitchFamily="34" charset="0"/>
              </a:rPr>
              <a:t> Unica logica di controllo quindi uniformità del dato di output</a:t>
            </a:r>
          </a:p>
          <a:p>
            <a:pPr marL="538163" lvl="1" indent="-179388">
              <a:buFontTx/>
              <a:buNone/>
            </a:pPr>
            <a:endParaRPr lang="it-IT" sz="1800" smtClean="0">
              <a:latin typeface="Verdana" pitchFamily="34" charset="0"/>
            </a:endParaRPr>
          </a:p>
          <a:p>
            <a:pPr marL="88900" indent="-88900"/>
            <a:r>
              <a:rPr lang="it-IT" sz="1800" smtClean="0">
                <a:latin typeface="Verdana" pitchFamily="34" charset="0"/>
              </a:rPr>
              <a:t>Vantaggi per l’Ateneo</a:t>
            </a:r>
          </a:p>
          <a:p>
            <a:pPr marL="538163" lvl="1" indent="-179388"/>
            <a:r>
              <a:rPr lang="it-IT" sz="1800" smtClean="0">
                <a:latin typeface="Verdana" pitchFamily="34" charset="0"/>
              </a:rPr>
              <a:t> Garanzia di efficienza e robustezza </a:t>
            </a:r>
          </a:p>
          <a:p>
            <a:pPr marL="538163" lvl="1" indent="-179388"/>
            <a:r>
              <a:rPr lang="it-IT" sz="1800" smtClean="0">
                <a:latin typeface="Verdana" pitchFamily="34" charset="0"/>
              </a:rPr>
              <a:t> Tempestività adeguamenti normativi</a:t>
            </a:r>
          </a:p>
          <a:p>
            <a:pPr marL="538163" lvl="1" indent="-179388"/>
            <a:r>
              <a:rPr lang="it-IT" sz="1800" smtClean="0">
                <a:latin typeface="Verdana" pitchFamily="34" charset="0"/>
              </a:rPr>
              <a:t> Adempimenti centralizzati</a:t>
            </a:r>
          </a:p>
        </p:txBody>
      </p:sp>
      <p:sp>
        <p:nvSpPr>
          <p:cNvPr id="45058" name="Rectangle 3"/>
          <p:cNvSpPr>
            <a:spLocks noGrp="1" noChangeArrowheads="1"/>
          </p:cNvSpPr>
          <p:nvPr>
            <p:ph type="title" idx="4294967295"/>
          </p:nvPr>
        </p:nvSpPr>
        <p:spPr>
          <a:xfrm>
            <a:off x="323850" y="274638"/>
            <a:ext cx="8205788" cy="777875"/>
          </a:xfrm>
        </p:spPr>
        <p:txBody>
          <a:bodyPr/>
          <a:lstStyle/>
          <a:p>
            <a:pPr algn="l"/>
            <a:r>
              <a:rPr lang="it-IT" sz="2200" smtClean="0">
                <a:latin typeface="Verdana" pitchFamily="34" charset="0"/>
              </a:rPr>
              <a:t>Evoluzione di CSA in U-GOV Risorse Umane</a:t>
            </a:r>
          </a:p>
        </p:txBody>
      </p:sp>
      <p:pic>
        <p:nvPicPr>
          <p:cNvPr id="45059" name="Picture 4" descr="Logo Missioni e Trasferte"/>
          <p:cNvPicPr>
            <a:picLocks noChangeArrowheads="1"/>
          </p:cNvPicPr>
          <p:nvPr/>
        </p:nvPicPr>
        <p:blipFill>
          <a:blip r:embed="rId3"/>
          <a:srcRect/>
          <a:stretch>
            <a:fillRect/>
          </a:stretch>
        </p:blipFill>
        <p:spPr bwMode="auto">
          <a:xfrm>
            <a:off x="7556500" y="2878138"/>
            <a:ext cx="1258888" cy="1223962"/>
          </a:xfrm>
          <a:prstGeom prst="rect">
            <a:avLst/>
          </a:prstGeom>
          <a:noFill/>
          <a:ln w="9525">
            <a:noFill/>
            <a:miter lim="800000"/>
            <a:headEnd/>
            <a:tailEnd/>
          </a:ln>
        </p:spPr>
      </p:pic>
      <p:pic>
        <p:nvPicPr>
          <p:cNvPr id="45060" name="Picture 5" descr="Logo Compensi"/>
          <p:cNvPicPr>
            <a:picLocks noChangeArrowheads="1"/>
          </p:cNvPicPr>
          <p:nvPr/>
        </p:nvPicPr>
        <p:blipFill>
          <a:blip r:embed="rId4"/>
          <a:srcRect/>
          <a:stretch>
            <a:fillRect/>
          </a:stretch>
        </p:blipFill>
        <p:spPr bwMode="auto">
          <a:xfrm>
            <a:off x="7556500" y="1438275"/>
            <a:ext cx="1258888" cy="1223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4294967295"/>
          </p:nvPr>
        </p:nvSpPr>
        <p:spPr>
          <a:xfrm>
            <a:off x="323850" y="981075"/>
            <a:ext cx="8578850" cy="5114925"/>
          </a:xfrm>
        </p:spPr>
        <p:txBody>
          <a:bodyPr lIns="90000" tIns="46800" rIns="90000" bIns="46800"/>
          <a:lstStyle/>
          <a:p>
            <a:pPr marL="339725" indent="-336550" algn="ctr"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it-IT" sz="2600" smtClean="0">
              <a:latin typeface="Comic Sans MS" pitchFamily="66" charset="0"/>
            </a:endParaRPr>
          </a:p>
          <a:p>
            <a:pPr marL="339725" indent="-336550" algn="ctr"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it-IT" b="1" smtClean="0"/>
          </a:p>
          <a:p>
            <a:pPr marL="339725" indent="-336550" algn="ctr"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sz="2800" b="1" smtClean="0">
                <a:latin typeface="Arial" charset="0"/>
                <a:cs typeface="Arial" charset="0"/>
              </a:rPr>
              <a:t>Moduli U-GOV RU (CSA compresa), </a:t>
            </a:r>
          </a:p>
          <a:p>
            <a:pPr marL="339725" indent="-336550" algn="ctr"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sz="2800" b="1" smtClean="0">
                <a:latin typeface="Arial" charset="0"/>
                <a:cs typeface="Arial" charset="0"/>
              </a:rPr>
              <a:t>Didattica, Ricerca</a:t>
            </a:r>
          </a:p>
          <a:p>
            <a:pPr marL="339725" indent="-336550" algn="ctr"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it-IT" sz="2800" smtClean="0">
              <a:latin typeface="Arial" charset="0"/>
              <a:cs typeface="Arial" charset="0"/>
            </a:endParaRPr>
          </a:p>
          <a:p>
            <a:pPr marL="339725" indent="-336550" algn="ctr"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it-IT" sz="2800" i="1" smtClean="0">
              <a:solidFill>
                <a:srgbClr val="FF0000"/>
              </a:solidFill>
              <a:latin typeface="Arial" charset="0"/>
              <a:cs typeface="Arial" charset="0"/>
            </a:endParaRPr>
          </a:p>
          <a:p>
            <a:pPr marL="339725" indent="-336550" algn="ctr"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sz="2800" b="1" smtClean="0">
                <a:solidFill>
                  <a:srgbClr val="044ABC"/>
                </a:solidFill>
                <a:latin typeface="Arial" charset="0"/>
                <a:cs typeface="Arial" charset="0"/>
              </a:rPr>
              <a:t>Anagrafica Comune </a:t>
            </a:r>
          </a:p>
          <a:p>
            <a:pPr marL="339725" indent="-336550" algn="ctr"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it-IT" sz="2800" smtClean="0">
              <a:latin typeface="Arial" charset="0"/>
              <a:cs typeface="Arial" charset="0"/>
            </a:endParaRPr>
          </a:p>
          <a:p>
            <a:pPr marL="339725" indent="-336550" algn="ctr"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it-IT" sz="2800" smtClean="0">
              <a:solidFill>
                <a:srgbClr val="92D050"/>
              </a:solidFill>
              <a:latin typeface="Arial" charset="0"/>
              <a:cs typeface="Arial" charset="0"/>
            </a:endParaRPr>
          </a:p>
          <a:p>
            <a:pPr marL="339725" indent="-336550" algn="ctr"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sz="2800" b="1" smtClean="0">
                <a:solidFill>
                  <a:srgbClr val="044ABC"/>
                </a:solidFill>
                <a:latin typeface="Arial" charset="0"/>
                <a:cs typeface="Arial" charset="0"/>
              </a:rPr>
              <a:t>Rubrica di U-GOV</a:t>
            </a:r>
          </a:p>
          <a:p>
            <a:pPr marL="339725" indent="-336550" algn="just"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it-IT" smtClean="0"/>
          </a:p>
          <a:p>
            <a:pPr marL="339725" indent="-336550" algn="ctr"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it-IT" smtClean="0"/>
          </a:p>
          <a:p>
            <a:pPr marL="339725" indent="-336550"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it-IT" smtClean="0"/>
          </a:p>
        </p:txBody>
      </p:sp>
      <p:sp>
        <p:nvSpPr>
          <p:cNvPr id="17412" name="Line 4"/>
          <p:cNvSpPr>
            <a:spLocks noChangeShapeType="1"/>
          </p:cNvSpPr>
          <p:nvPr/>
        </p:nvSpPr>
        <p:spPr bwMode="auto">
          <a:xfrm>
            <a:off x="4500563" y="4365625"/>
            <a:ext cx="1587" cy="433388"/>
          </a:xfrm>
          <a:prstGeom prst="line">
            <a:avLst/>
          </a:prstGeom>
          <a:noFill/>
          <a:ln w="101727">
            <a:solidFill>
              <a:srgbClr val="000000"/>
            </a:solidFill>
            <a:miter lim="800000"/>
            <a:headEnd/>
            <a:tailEnd type="triangle" w="med" len="med"/>
          </a:ln>
        </p:spPr>
        <p:txBody>
          <a:bodyPr/>
          <a:lstStyle/>
          <a:p>
            <a:endParaRPr lang="it-IT"/>
          </a:p>
        </p:txBody>
      </p:sp>
      <p:cxnSp>
        <p:nvCxnSpPr>
          <p:cNvPr id="5" name="Connettore 1 4"/>
          <p:cNvCxnSpPr/>
          <p:nvPr/>
        </p:nvCxnSpPr>
        <p:spPr>
          <a:xfrm>
            <a:off x="4643438" y="620713"/>
            <a:ext cx="4321175" cy="0"/>
          </a:xfrm>
          <a:prstGeom prst="line">
            <a:avLst/>
          </a:prstGeom>
          <a:ln/>
        </p:spPr>
        <p:style>
          <a:lnRef idx="2">
            <a:schemeClr val="accent4"/>
          </a:lnRef>
          <a:fillRef idx="0">
            <a:schemeClr val="accent4"/>
          </a:fillRef>
          <a:effectRef idx="1">
            <a:schemeClr val="accent4"/>
          </a:effectRef>
          <a:fontRef idx="minor">
            <a:schemeClr val="tx1"/>
          </a:fontRef>
        </p:style>
      </p:cxnSp>
      <p:sp>
        <p:nvSpPr>
          <p:cNvPr id="7" name="Titolo 3"/>
          <p:cNvSpPr txBox="1">
            <a:spLocks/>
          </p:cNvSpPr>
          <p:nvPr/>
        </p:nvSpPr>
        <p:spPr bwMode="auto">
          <a:xfrm>
            <a:off x="687388" y="-26988"/>
            <a:ext cx="8205787" cy="777876"/>
          </a:xfrm>
          <a:prstGeom prst="rect">
            <a:avLst/>
          </a:prstGeom>
          <a:noFill/>
          <a:ln w="9525">
            <a:noFill/>
            <a:miter lim="800000"/>
            <a:headEnd/>
            <a:tailEnd/>
          </a:ln>
        </p:spPr>
        <p:txBody>
          <a:bodyPr anchor="ctr"/>
          <a:lstStyle/>
          <a:p>
            <a:pPr algn="r" eaLnBrk="0" hangingPunct="0">
              <a:defRPr/>
            </a:pPr>
            <a:r>
              <a:rPr lang="it-IT" sz="2800" b="1" i="1" dirty="0">
                <a:solidFill>
                  <a:schemeClr val="tx2"/>
                </a:solidFill>
                <a:latin typeface="Arial" pitchFamily="34" charset="0"/>
                <a:ea typeface="+mj-ea"/>
                <a:cs typeface="Arial" pitchFamily="34" charset="0"/>
              </a:rPr>
              <a:t>Anagrafica comune </a:t>
            </a:r>
          </a:p>
        </p:txBody>
      </p:sp>
      <p:sp>
        <p:nvSpPr>
          <p:cNvPr id="8" name="Line 4"/>
          <p:cNvSpPr>
            <a:spLocks noChangeShapeType="1"/>
          </p:cNvSpPr>
          <p:nvPr/>
        </p:nvSpPr>
        <p:spPr bwMode="auto">
          <a:xfrm>
            <a:off x="4500563" y="2924175"/>
            <a:ext cx="1587" cy="433388"/>
          </a:xfrm>
          <a:prstGeom prst="line">
            <a:avLst/>
          </a:prstGeom>
          <a:noFill/>
          <a:ln w="101727">
            <a:solidFill>
              <a:srgbClr val="000000"/>
            </a:solidFill>
            <a:miter lim="800000"/>
            <a:headEnd/>
            <a:tailEnd type="triangle" w="med" len="med"/>
          </a:ln>
        </p:spPr>
        <p:txBody>
          <a:bodyPr/>
          <a:lstStyle/>
          <a:p>
            <a:endParaRPr lang="it-IT"/>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7411">
                                            <p:txEl>
                                              <p:pRg st="6" end="6"/>
                                            </p:txEl>
                                          </p:spTgt>
                                        </p:tgtEl>
                                        <p:attrNameLst>
                                          <p:attrName>style.visibility</p:attrName>
                                        </p:attrNameLst>
                                      </p:cBhvr>
                                      <p:to>
                                        <p:strVal val="visible"/>
                                      </p:to>
                                    </p:set>
                                    <p:anim calcmode="lin" valueType="num">
                                      <p:cBhvr additive="base">
                                        <p:cTn id="11" dur="1000" fill="hold"/>
                                        <p:tgtEl>
                                          <p:spTgt spid="17411">
                                            <p:txEl>
                                              <p:pRg st="6" end="6"/>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17411">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17412"/>
                                        </p:tgtEl>
                                        <p:attrNameLst>
                                          <p:attrName>style.visibility</p:attrName>
                                        </p:attrNameLst>
                                      </p:cBhvr>
                                      <p:to>
                                        <p:strVal val="visible"/>
                                      </p:to>
                                    </p:set>
                                    <p:anim calcmode="lin" valueType="num">
                                      <p:cBhvr additive="base">
                                        <p:cTn id="17" dur="1000" fill="hold"/>
                                        <p:tgtEl>
                                          <p:spTgt spid="17412"/>
                                        </p:tgtEl>
                                        <p:attrNameLst>
                                          <p:attrName>ppt_x</p:attrName>
                                        </p:attrNameLst>
                                      </p:cBhvr>
                                      <p:tavLst>
                                        <p:tav tm="0">
                                          <p:val>
                                            <p:strVal val="#ppt_x"/>
                                          </p:val>
                                        </p:tav>
                                        <p:tav tm="100000">
                                          <p:val>
                                            <p:strVal val="#ppt_x"/>
                                          </p:val>
                                        </p:tav>
                                      </p:tavLst>
                                    </p:anim>
                                    <p:anim calcmode="lin" valueType="num">
                                      <p:cBhvr additive="base">
                                        <p:cTn id="18" dur="1000" fill="hold"/>
                                        <p:tgtEl>
                                          <p:spTgt spid="17412"/>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17411">
                                            <p:txEl>
                                              <p:pRg st="9" end="9"/>
                                            </p:txEl>
                                          </p:spTgt>
                                        </p:tgtEl>
                                        <p:attrNameLst>
                                          <p:attrName>style.visibility</p:attrName>
                                        </p:attrNameLst>
                                      </p:cBhvr>
                                      <p:to>
                                        <p:strVal val="visible"/>
                                      </p:to>
                                    </p:set>
                                    <p:anim calcmode="lin" valueType="num">
                                      <p:cBhvr additive="base">
                                        <p:cTn id="21" dur="1000" fill="hold"/>
                                        <p:tgtEl>
                                          <p:spTgt spid="17411">
                                            <p:txEl>
                                              <p:pRg st="9" end="9"/>
                                            </p:txEl>
                                          </p:spTgt>
                                        </p:tgtEl>
                                        <p:attrNameLst>
                                          <p:attrName>ppt_x</p:attrName>
                                        </p:attrNameLst>
                                      </p:cBhvr>
                                      <p:tavLst>
                                        <p:tav tm="0">
                                          <p:val>
                                            <p:strVal val="#ppt_x"/>
                                          </p:val>
                                        </p:tav>
                                        <p:tav tm="100000">
                                          <p:val>
                                            <p:strVal val="#ppt_x"/>
                                          </p:val>
                                        </p:tav>
                                      </p:tavLst>
                                    </p:anim>
                                    <p:anim calcmode="lin" valueType="num">
                                      <p:cBhvr additive="base">
                                        <p:cTn id="22" dur="1000" fill="hold"/>
                                        <p:tgtEl>
                                          <p:spTgt spid="17411">
                                            <p:txEl>
                                              <p:pRg st="9" end="9"/>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3"/>
          <p:cNvSpPr>
            <a:spLocks noGrp="1" noChangeArrowheads="1"/>
          </p:cNvSpPr>
          <p:nvPr>
            <p:ph type="body" idx="4294967295"/>
          </p:nvPr>
        </p:nvSpPr>
        <p:spPr>
          <a:xfrm>
            <a:off x="323850" y="981075"/>
            <a:ext cx="8578850" cy="5114925"/>
          </a:xfrm>
        </p:spPr>
        <p:txBody>
          <a:bodyPr lIns="90000" tIns="46800" rIns="90000" bIns="46800"/>
          <a:lstStyle/>
          <a:p>
            <a:pPr marL="339725" indent="-336550" algn="ctr"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it-IT" sz="2800" smtClean="0">
              <a:latin typeface="Arial" charset="0"/>
              <a:cs typeface="Arial" charset="0"/>
            </a:endParaRPr>
          </a:p>
          <a:p>
            <a:pPr marL="339725" indent="-336550" algn="ctr"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it-IT" sz="2800" i="1" smtClean="0">
              <a:solidFill>
                <a:srgbClr val="FF0000"/>
              </a:solidFill>
              <a:latin typeface="Arial" charset="0"/>
              <a:cs typeface="Arial" charset="0"/>
            </a:endParaRPr>
          </a:p>
          <a:p>
            <a:pPr marL="339725" indent="-336550" algn="ctr"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sz="3600" b="1" smtClean="0">
                <a:solidFill>
                  <a:srgbClr val="044ABC"/>
                </a:solidFill>
                <a:latin typeface="Arial" charset="0"/>
                <a:cs typeface="Arial" charset="0"/>
              </a:rPr>
              <a:t>PERCIPIENTE</a:t>
            </a:r>
          </a:p>
          <a:p>
            <a:pPr marL="339725" indent="-336550" algn="ctr"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it-IT" sz="2800" smtClean="0">
              <a:latin typeface="Arial" charset="0"/>
              <a:cs typeface="Arial" charset="0"/>
            </a:endParaRPr>
          </a:p>
          <a:p>
            <a:pPr marL="339725" indent="-336550" algn="ctr"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it-IT" sz="2800" smtClean="0">
              <a:solidFill>
                <a:srgbClr val="92D050"/>
              </a:solidFill>
              <a:latin typeface="Arial" charset="0"/>
              <a:cs typeface="Arial" charset="0"/>
            </a:endParaRPr>
          </a:p>
          <a:p>
            <a:pPr marL="339725" indent="-336550" algn="ctr"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it-IT" sz="3600" b="1" smtClean="0">
              <a:solidFill>
                <a:srgbClr val="008000"/>
              </a:solidFill>
              <a:latin typeface="Arial" charset="0"/>
              <a:cs typeface="Arial" charset="0"/>
            </a:endParaRPr>
          </a:p>
          <a:p>
            <a:pPr marL="339725" indent="-336550" algn="ctr"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it-IT" sz="3600" b="1" smtClean="0">
              <a:solidFill>
                <a:srgbClr val="008000"/>
              </a:solidFill>
              <a:latin typeface="Arial" charset="0"/>
              <a:cs typeface="Arial" charset="0"/>
            </a:endParaRPr>
          </a:p>
          <a:p>
            <a:pPr marL="339725" indent="-336550" algn="ctr"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sz="3600" b="1" smtClean="0">
                <a:solidFill>
                  <a:srgbClr val="044ABC"/>
                </a:solidFill>
                <a:latin typeface="Arial" charset="0"/>
                <a:cs typeface="Arial" charset="0"/>
              </a:rPr>
              <a:t>MATRICOLA</a:t>
            </a:r>
          </a:p>
          <a:p>
            <a:pPr marL="339725" indent="-336550" algn="just"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it-IT" smtClean="0"/>
          </a:p>
          <a:p>
            <a:pPr marL="339725" indent="-336550" algn="ctr"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it-IT" smtClean="0"/>
          </a:p>
          <a:p>
            <a:pPr marL="339725" indent="-336550" defTabSz="449263">
              <a:lnSpc>
                <a:spcPct val="90000"/>
              </a:lnSpc>
              <a:spcBef>
                <a:spcPts val="600"/>
              </a:spcBef>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it-IT" smtClean="0"/>
          </a:p>
        </p:txBody>
      </p:sp>
      <p:cxnSp>
        <p:nvCxnSpPr>
          <p:cNvPr id="5" name="Connettore 1 4"/>
          <p:cNvCxnSpPr/>
          <p:nvPr/>
        </p:nvCxnSpPr>
        <p:spPr>
          <a:xfrm>
            <a:off x="4643438" y="620713"/>
            <a:ext cx="4321175" cy="0"/>
          </a:xfrm>
          <a:prstGeom prst="line">
            <a:avLst/>
          </a:prstGeom>
          <a:ln/>
        </p:spPr>
        <p:style>
          <a:lnRef idx="2">
            <a:schemeClr val="accent4"/>
          </a:lnRef>
          <a:fillRef idx="0">
            <a:schemeClr val="accent4"/>
          </a:fillRef>
          <a:effectRef idx="1">
            <a:schemeClr val="accent4"/>
          </a:effectRef>
          <a:fontRef idx="minor">
            <a:schemeClr val="tx1"/>
          </a:fontRef>
        </p:style>
      </p:cxnSp>
      <p:sp>
        <p:nvSpPr>
          <p:cNvPr id="7" name="Titolo 3"/>
          <p:cNvSpPr txBox="1">
            <a:spLocks/>
          </p:cNvSpPr>
          <p:nvPr/>
        </p:nvSpPr>
        <p:spPr bwMode="auto">
          <a:xfrm>
            <a:off x="687388" y="-26988"/>
            <a:ext cx="8205787" cy="777876"/>
          </a:xfrm>
          <a:prstGeom prst="rect">
            <a:avLst/>
          </a:prstGeom>
          <a:noFill/>
          <a:ln w="9525">
            <a:noFill/>
            <a:miter lim="800000"/>
            <a:headEnd/>
            <a:tailEnd/>
          </a:ln>
        </p:spPr>
        <p:txBody>
          <a:bodyPr anchor="ctr"/>
          <a:lstStyle/>
          <a:p>
            <a:pPr algn="r" eaLnBrk="0" hangingPunct="0">
              <a:defRPr/>
            </a:pPr>
            <a:r>
              <a:rPr lang="it-IT" sz="2800" b="1" i="1" dirty="0">
                <a:solidFill>
                  <a:schemeClr val="tx2"/>
                </a:solidFill>
                <a:latin typeface="Arial" pitchFamily="34" charset="0"/>
                <a:ea typeface="+mj-ea"/>
                <a:cs typeface="Arial" pitchFamily="34" charset="0"/>
              </a:rPr>
              <a:t>Anagrafica comune </a:t>
            </a:r>
          </a:p>
        </p:txBody>
      </p:sp>
      <p:sp>
        <p:nvSpPr>
          <p:cNvPr id="8" name="Line 4"/>
          <p:cNvSpPr>
            <a:spLocks noChangeShapeType="1"/>
          </p:cNvSpPr>
          <p:nvPr/>
        </p:nvSpPr>
        <p:spPr bwMode="auto">
          <a:xfrm>
            <a:off x="4500563" y="2708275"/>
            <a:ext cx="0" cy="1512888"/>
          </a:xfrm>
          <a:prstGeom prst="line">
            <a:avLst/>
          </a:prstGeom>
          <a:noFill/>
          <a:ln w="101727">
            <a:solidFill>
              <a:srgbClr val="000000"/>
            </a:solidFill>
            <a:miter lim="800000"/>
            <a:headEnd/>
            <a:tailEnd type="triangle" w="med" len="med"/>
          </a:ln>
        </p:spPr>
        <p:txBody>
          <a:bodyPr/>
          <a:lstStyle/>
          <a:p>
            <a:endParaRPr lang="it-IT"/>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3"/>
          <p:cNvSpPr>
            <a:spLocks noChangeArrowheads="1"/>
          </p:cNvSpPr>
          <p:nvPr/>
        </p:nvSpPr>
        <p:spPr bwMode="auto">
          <a:xfrm>
            <a:off x="468313" y="1341438"/>
            <a:ext cx="8205787" cy="4351337"/>
          </a:xfrm>
          <a:prstGeom prst="rect">
            <a:avLst/>
          </a:prstGeom>
          <a:noFill/>
          <a:ln w="9525">
            <a:noFill/>
            <a:round/>
            <a:headEnd/>
            <a:tailEnd/>
          </a:ln>
        </p:spPr>
        <p:txBody>
          <a:bodyPr lIns="90000" tIns="46800" rIns="90000" bIns="46800"/>
          <a:lstStyle/>
          <a:p>
            <a:pPr marL="530225" indent="-180975" defTabSz="449263">
              <a:buClr>
                <a:srgbClr val="000000"/>
              </a:buClr>
              <a:buSzPct val="100000"/>
              <a:tabLst>
                <a:tab pos="530225" algn="l"/>
                <a:tab pos="977900" algn="l"/>
                <a:tab pos="1427163" algn="l"/>
                <a:tab pos="1876425" algn="l"/>
                <a:tab pos="2325688" algn="l"/>
                <a:tab pos="2774950" algn="l"/>
                <a:tab pos="3224213" algn="l"/>
                <a:tab pos="3673475" algn="l"/>
                <a:tab pos="4122738" algn="l"/>
                <a:tab pos="4572000" algn="l"/>
                <a:tab pos="5021263" algn="l"/>
                <a:tab pos="5470525" algn="l"/>
                <a:tab pos="5919788" algn="l"/>
                <a:tab pos="6369050" algn="l"/>
                <a:tab pos="6818313" algn="l"/>
                <a:tab pos="7267575" algn="l"/>
                <a:tab pos="7716838" algn="l"/>
                <a:tab pos="8166100" algn="l"/>
                <a:tab pos="8615363" algn="l"/>
                <a:tab pos="9064625" algn="l"/>
                <a:tab pos="9513888" algn="l"/>
              </a:tabLst>
            </a:pPr>
            <a:r>
              <a:rPr lang="it-IT" sz="2800" i="1">
                <a:solidFill>
                  <a:srgbClr val="000000"/>
                </a:solidFill>
                <a:latin typeface="Arial" charset="0"/>
              </a:rPr>
              <a:t> </a:t>
            </a:r>
          </a:p>
        </p:txBody>
      </p:sp>
      <p:sp>
        <p:nvSpPr>
          <p:cNvPr id="51202" name="Text Box 17"/>
          <p:cNvSpPr txBox="1">
            <a:spLocks noChangeArrowheads="1"/>
          </p:cNvSpPr>
          <p:nvPr/>
        </p:nvSpPr>
        <p:spPr bwMode="auto">
          <a:xfrm>
            <a:off x="3348038" y="1196975"/>
            <a:ext cx="1770062" cy="833438"/>
          </a:xfrm>
          <a:prstGeom prst="rect">
            <a:avLst/>
          </a:prstGeom>
          <a:noFill/>
          <a:ln w="9525">
            <a:noFill/>
            <a:round/>
            <a:headEnd/>
            <a:tailEnd/>
          </a:ln>
        </p:spPr>
        <p:txBody>
          <a:bodyPr wrap="none" lIns="90000" tIns="46800" rIns="90000" bIns="46800">
            <a:spAutoFit/>
          </a:bodyPr>
          <a:lstStyle/>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2400" b="1">
                <a:solidFill>
                  <a:srgbClr val="000000"/>
                </a:solidFill>
                <a:latin typeface="Arial" charset="0"/>
              </a:rPr>
              <a:t>Rubrica di </a:t>
            </a:r>
          </a:p>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2400" b="1">
                <a:solidFill>
                  <a:srgbClr val="000000"/>
                </a:solidFill>
                <a:latin typeface="Arial" charset="0"/>
              </a:rPr>
              <a:t>U-GOV</a:t>
            </a:r>
          </a:p>
        </p:txBody>
      </p:sp>
      <p:sp>
        <p:nvSpPr>
          <p:cNvPr id="51203" name="Rectangle 18"/>
          <p:cNvSpPr>
            <a:spLocks noChangeArrowheads="1"/>
          </p:cNvSpPr>
          <p:nvPr/>
        </p:nvSpPr>
        <p:spPr bwMode="auto">
          <a:xfrm>
            <a:off x="971550" y="1412875"/>
            <a:ext cx="831850" cy="463550"/>
          </a:xfrm>
          <a:prstGeom prst="rect">
            <a:avLst/>
          </a:prstGeom>
          <a:noFill/>
          <a:ln w="9525">
            <a:noFill/>
            <a:round/>
            <a:headEnd/>
            <a:tailEnd/>
          </a:ln>
        </p:spPr>
        <p:txBody>
          <a:bodyPr wrap="none" lIns="90000" tIns="46800" rIns="90000" bIns="46800">
            <a:spAutoFit/>
          </a:bodyPr>
          <a:lstStyle/>
          <a:p>
            <a:pP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2400" b="1">
                <a:solidFill>
                  <a:srgbClr val="000000"/>
                </a:solidFill>
                <a:latin typeface="Arial" charset="0"/>
              </a:rPr>
              <a:t>CSA</a:t>
            </a:r>
          </a:p>
        </p:txBody>
      </p:sp>
      <p:sp>
        <p:nvSpPr>
          <p:cNvPr id="51204" name="Rectangle 21"/>
          <p:cNvSpPr>
            <a:spLocks noChangeArrowheads="1"/>
          </p:cNvSpPr>
          <p:nvPr/>
        </p:nvSpPr>
        <p:spPr bwMode="auto">
          <a:xfrm>
            <a:off x="611188" y="3068638"/>
            <a:ext cx="7921625" cy="1800225"/>
          </a:xfrm>
          <a:prstGeom prst="rect">
            <a:avLst/>
          </a:prstGeom>
          <a:solidFill>
            <a:schemeClr val="accent1"/>
          </a:solidFill>
          <a:ln w="9360">
            <a:solidFill>
              <a:srgbClr val="000000"/>
            </a:solidFill>
            <a:miter lim="800000"/>
            <a:headEnd/>
            <a:tailEnd/>
          </a:ln>
        </p:spPr>
        <p:txBody>
          <a:bodyPr wrap="none" lIns="90000" tIns="46800" rIns="90000" bIns="46800" anchor="ctr"/>
          <a:lstStyle/>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2000" b="1">
                <a:solidFill>
                  <a:srgbClr val="000000"/>
                </a:solidFill>
                <a:latin typeface="Arial" charset="0"/>
              </a:rPr>
              <a:t>ANAGRAFICA COMUNE </a:t>
            </a:r>
          </a:p>
        </p:txBody>
      </p:sp>
      <p:sp>
        <p:nvSpPr>
          <p:cNvPr id="51205" name="Line 26"/>
          <p:cNvSpPr>
            <a:spLocks noChangeShapeType="1"/>
          </p:cNvSpPr>
          <p:nvPr/>
        </p:nvSpPr>
        <p:spPr bwMode="auto">
          <a:xfrm flipH="1" flipV="1">
            <a:off x="1685925" y="4575175"/>
            <a:ext cx="660400" cy="444500"/>
          </a:xfrm>
          <a:prstGeom prst="line">
            <a:avLst/>
          </a:prstGeom>
          <a:noFill/>
          <a:ln w="9525">
            <a:noFill/>
            <a:round/>
            <a:headEnd/>
            <a:tailEnd/>
          </a:ln>
        </p:spPr>
        <p:txBody>
          <a:bodyPr/>
          <a:lstStyle/>
          <a:p>
            <a:endParaRPr lang="it-IT"/>
          </a:p>
        </p:txBody>
      </p:sp>
      <p:sp>
        <p:nvSpPr>
          <p:cNvPr id="51206" name="Line 27"/>
          <p:cNvSpPr>
            <a:spLocks noChangeShapeType="1"/>
          </p:cNvSpPr>
          <p:nvPr/>
        </p:nvSpPr>
        <p:spPr bwMode="auto">
          <a:xfrm flipH="1" flipV="1">
            <a:off x="1541463" y="4502150"/>
            <a:ext cx="804862" cy="588963"/>
          </a:xfrm>
          <a:prstGeom prst="line">
            <a:avLst/>
          </a:prstGeom>
          <a:noFill/>
          <a:ln w="9525">
            <a:noFill/>
            <a:round/>
            <a:headEnd/>
            <a:tailEnd/>
          </a:ln>
        </p:spPr>
        <p:txBody>
          <a:bodyPr/>
          <a:lstStyle/>
          <a:p>
            <a:endParaRPr lang="it-IT"/>
          </a:p>
        </p:txBody>
      </p:sp>
      <p:sp>
        <p:nvSpPr>
          <p:cNvPr id="51207" name="Text Box 17"/>
          <p:cNvSpPr txBox="1">
            <a:spLocks noChangeArrowheads="1"/>
          </p:cNvSpPr>
          <p:nvPr/>
        </p:nvSpPr>
        <p:spPr bwMode="auto">
          <a:xfrm>
            <a:off x="6659563" y="1196975"/>
            <a:ext cx="1824037" cy="833438"/>
          </a:xfrm>
          <a:prstGeom prst="rect">
            <a:avLst/>
          </a:prstGeom>
          <a:noFill/>
          <a:ln w="9525">
            <a:noFill/>
            <a:round/>
            <a:headEnd/>
            <a:tailEnd/>
          </a:ln>
        </p:spPr>
        <p:txBody>
          <a:bodyPr wrap="none" lIns="90000" tIns="46800" rIns="90000" bIns="46800">
            <a:spAutoFit/>
          </a:bodyPr>
          <a:lstStyle/>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2400" b="1">
                <a:solidFill>
                  <a:srgbClr val="000000"/>
                </a:solidFill>
                <a:latin typeface="Arial" charset="0"/>
              </a:rPr>
              <a:t>U-GOV RU </a:t>
            </a:r>
          </a:p>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2400" b="1">
                <a:solidFill>
                  <a:srgbClr val="000000"/>
                </a:solidFill>
                <a:latin typeface="Arial" charset="0"/>
              </a:rPr>
              <a:t>(compensi)</a:t>
            </a:r>
          </a:p>
        </p:txBody>
      </p:sp>
      <p:cxnSp>
        <p:nvCxnSpPr>
          <p:cNvPr id="28" name="Connettore 1 27"/>
          <p:cNvCxnSpPr/>
          <p:nvPr/>
        </p:nvCxnSpPr>
        <p:spPr>
          <a:xfrm>
            <a:off x="2627313" y="2205038"/>
            <a:ext cx="73025" cy="71437"/>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45" name="Connettore 2 44"/>
          <p:cNvCxnSpPr>
            <a:stCxn id="51204" idx="0"/>
            <a:endCxn id="51204" idx="0"/>
          </p:cNvCxnSpPr>
          <p:nvPr/>
        </p:nvCxnSpPr>
        <p:spPr>
          <a:xfrm>
            <a:off x="4572000" y="3068638"/>
            <a:ext cx="0" cy="0"/>
          </a:xfrm>
          <a:prstGeom prst="straightConnector1">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CasellaDiTesto 16"/>
          <p:cNvSpPr txBox="1">
            <a:spLocks noChangeArrowheads="1"/>
          </p:cNvSpPr>
          <p:nvPr/>
        </p:nvSpPr>
        <p:spPr bwMode="auto">
          <a:xfrm>
            <a:off x="3995738" y="3284538"/>
            <a:ext cx="2665412" cy="369887"/>
          </a:xfrm>
          <a:prstGeom prst="rect">
            <a:avLst/>
          </a:prstGeom>
          <a:noFill/>
          <a:ln w="3175">
            <a:solidFill>
              <a:schemeClr val="tx1"/>
            </a:solidFill>
            <a:miter lim="800000"/>
            <a:headEnd/>
            <a:tailEnd/>
          </a:ln>
        </p:spPr>
        <p:txBody>
          <a:bodyPr>
            <a:spAutoFit/>
          </a:bodyPr>
          <a:lstStyle/>
          <a:p>
            <a:pPr algn="ctr"/>
            <a:r>
              <a:rPr lang="it-IT" sz="1800">
                <a:solidFill>
                  <a:schemeClr val="tx1"/>
                </a:solidFill>
                <a:latin typeface="Arial" charset="0"/>
              </a:rPr>
              <a:t>Luogo e Data di nascita</a:t>
            </a:r>
          </a:p>
        </p:txBody>
      </p:sp>
      <p:sp>
        <p:nvSpPr>
          <p:cNvPr id="18" name="CasellaDiTesto 17"/>
          <p:cNvSpPr txBox="1">
            <a:spLocks noChangeArrowheads="1"/>
          </p:cNvSpPr>
          <p:nvPr/>
        </p:nvSpPr>
        <p:spPr bwMode="auto">
          <a:xfrm>
            <a:off x="1116013" y="3284538"/>
            <a:ext cx="2663825" cy="369887"/>
          </a:xfrm>
          <a:prstGeom prst="rect">
            <a:avLst/>
          </a:prstGeom>
          <a:noFill/>
          <a:ln w="3175">
            <a:solidFill>
              <a:schemeClr val="tx1"/>
            </a:solidFill>
            <a:miter lim="800000"/>
            <a:headEnd/>
            <a:tailEnd/>
          </a:ln>
        </p:spPr>
        <p:txBody>
          <a:bodyPr>
            <a:spAutoFit/>
          </a:bodyPr>
          <a:lstStyle/>
          <a:p>
            <a:pPr algn="ctr"/>
            <a:r>
              <a:rPr lang="it-IT" sz="1800">
                <a:solidFill>
                  <a:schemeClr val="tx1"/>
                </a:solidFill>
                <a:latin typeface="Arial" charset="0"/>
              </a:rPr>
              <a:t>Cognome / Nome</a:t>
            </a:r>
          </a:p>
        </p:txBody>
      </p:sp>
      <p:sp>
        <p:nvSpPr>
          <p:cNvPr id="19" name="CasellaDiTesto 18"/>
          <p:cNvSpPr txBox="1">
            <a:spLocks noChangeArrowheads="1"/>
          </p:cNvSpPr>
          <p:nvPr/>
        </p:nvSpPr>
        <p:spPr bwMode="auto">
          <a:xfrm>
            <a:off x="755650" y="4365625"/>
            <a:ext cx="2663825" cy="368300"/>
          </a:xfrm>
          <a:prstGeom prst="rect">
            <a:avLst/>
          </a:prstGeom>
          <a:noFill/>
          <a:ln w="3175">
            <a:solidFill>
              <a:schemeClr val="tx1"/>
            </a:solidFill>
            <a:miter lim="800000"/>
            <a:headEnd/>
            <a:tailEnd/>
          </a:ln>
        </p:spPr>
        <p:txBody>
          <a:bodyPr>
            <a:spAutoFit/>
          </a:bodyPr>
          <a:lstStyle/>
          <a:p>
            <a:pPr algn="ctr"/>
            <a:r>
              <a:rPr lang="it-IT" sz="1800">
                <a:solidFill>
                  <a:schemeClr val="tx1"/>
                </a:solidFill>
                <a:latin typeface="Arial" charset="0"/>
              </a:rPr>
              <a:t>Domicilio fiscale</a:t>
            </a:r>
          </a:p>
        </p:txBody>
      </p:sp>
      <p:sp>
        <p:nvSpPr>
          <p:cNvPr id="20" name="CasellaDiTesto 19"/>
          <p:cNvSpPr txBox="1">
            <a:spLocks noChangeArrowheads="1"/>
          </p:cNvSpPr>
          <p:nvPr/>
        </p:nvSpPr>
        <p:spPr bwMode="auto">
          <a:xfrm>
            <a:off x="6588125" y="3860800"/>
            <a:ext cx="1582738" cy="646113"/>
          </a:xfrm>
          <a:prstGeom prst="rect">
            <a:avLst/>
          </a:prstGeom>
          <a:noFill/>
          <a:ln w="3175">
            <a:solidFill>
              <a:schemeClr val="tx1"/>
            </a:solidFill>
            <a:miter lim="800000"/>
            <a:headEnd/>
            <a:tailEnd/>
          </a:ln>
        </p:spPr>
        <p:txBody>
          <a:bodyPr>
            <a:spAutoFit/>
          </a:bodyPr>
          <a:lstStyle/>
          <a:p>
            <a:pPr algn="ctr"/>
            <a:r>
              <a:rPr lang="it-IT" sz="1800">
                <a:solidFill>
                  <a:schemeClr val="tx1"/>
                </a:solidFill>
                <a:latin typeface="Arial" charset="0"/>
              </a:rPr>
              <a:t>Modalità di pagamento</a:t>
            </a:r>
          </a:p>
        </p:txBody>
      </p:sp>
      <p:sp>
        <p:nvSpPr>
          <p:cNvPr id="21" name="CasellaDiTesto 20"/>
          <p:cNvSpPr txBox="1">
            <a:spLocks noChangeArrowheads="1"/>
          </p:cNvSpPr>
          <p:nvPr/>
        </p:nvSpPr>
        <p:spPr bwMode="auto">
          <a:xfrm>
            <a:off x="3708400" y="4365625"/>
            <a:ext cx="2663825" cy="369888"/>
          </a:xfrm>
          <a:prstGeom prst="rect">
            <a:avLst/>
          </a:prstGeom>
          <a:noFill/>
          <a:ln w="3175">
            <a:solidFill>
              <a:schemeClr val="tx1"/>
            </a:solidFill>
            <a:miter lim="800000"/>
            <a:headEnd/>
            <a:tailEnd/>
          </a:ln>
        </p:spPr>
        <p:txBody>
          <a:bodyPr>
            <a:spAutoFit/>
          </a:bodyPr>
          <a:lstStyle/>
          <a:p>
            <a:pPr algn="ctr"/>
            <a:r>
              <a:rPr lang="it-IT" sz="1800">
                <a:solidFill>
                  <a:schemeClr val="tx1"/>
                </a:solidFill>
                <a:latin typeface="Arial" charset="0"/>
              </a:rPr>
              <a:t>Codice fiscale</a:t>
            </a:r>
          </a:p>
        </p:txBody>
      </p:sp>
      <p:sp>
        <p:nvSpPr>
          <p:cNvPr id="23" name="Titolo 3"/>
          <p:cNvSpPr txBox="1">
            <a:spLocks/>
          </p:cNvSpPr>
          <p:nvPr/>
        </p:nvSpPr>
        <p:spPr bwMode="auto">
          <a:xfrm>
            <a:off x="687388" y="-26988"/>
            <a:ext cx="8205787" cy="777876"/>
          </a:xfrm>
          <a:prstGeom prst="rect">
            <a:avLst/>
          </a:prstGeom>
          <a:noFill/>
          <a:ln w="9525">
            <a:noFill/>
            <a:miter lim="800000"/>
            <a:headEnd/>
            <a:tailEnd/>
          </a:ln>
        </p:spPr>
        <p:txBody>
          <a:bodyPr anchor="ctr"/>
          <a:lstStyle/>
          <a:p>
            <a:pPr algn="r" eaLnBrk="0" hangingPunct="0">
              <a:defRPr/>
            </a:pPr>
            <a:r>
              <a:rPr lang="it-IT" sz="2800" b="1" i="1" dirty="0">
                <a:solidFill>
                  <a:schemeClr val="tx2"/>
                </a:solidFill>
                <a:latin typeface="Arial" pitchFamily="34" charset="0"/>
                <a:ea typeface="+mj-ea"/>
                <a:cs typeface="Arial" pitchFamily="34" charset="0"/>
              </a:rPr>
              <a:t>Anagrafica comune </a:t>
            </a:r>
          </a:p>
        </p:txBody>
      </p:sp>
      <p:cxnSp>
        <p:nvCxnSpPr>
          <p:cNvPr id="24" name="Connettore 1 23"/>
          <p:cNvCxnSpPr/>
          <p:nvPr/>
        </p:nvCxnSpPr>
        <p:spPr>
          <a:xfrm>
            <a:off x="4643438" y="620713"/>
            <a:ext cx="4321175" cy="0"/>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2" name="Connettore 2 41"/>
          <p:cNvCxnSpPr/>
          <p:nvPr/>
        </p:nvCxnSpPr>
        <p:spPr>
          <a:xfrm>
            <a:off x="1403350" y="2133600"/>
            <a:ext cx="0" cy="79057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3" name="Connettore 2 42"/>
          <p:cNvCxnSpPr/>
          <p:nvPr/>
        </p:nvCxnSpPr>
        <p:spPr>
          <a:xfrm>
            <a:off x="4140200" y="2205038"/>
            <a:ext cx="0" cy="71913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Connettore 2 43"/>
          <p:cNvCxnSpPr/>
          <p:nvPr/>
        </p:nvCxnSpPr>
        <p:spPr>
          <a:xfrm>
            <a:off x="7524750" y="2205038"/>
            <a:ext cx="0" cy="71913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4" name="Ovale 53"/>
          <p:cNvSpPr/>
          <p:nvPr/>
        </p:nvSpPr>
        <p:spPr>
          <a:xfrm>
            <a:off x="2484438" y="5157788"/>
            <a:ext cx="4248150" cy="15113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1800"/>
          </a:p>
        </p:txBody>
      </p:sp>
      <p:sp>
        <p:nvSpPr>
          <p:cNvPr id="55" name="CasellaDiTesto 54"/>
          <p:cNvSpPr txBox="1">
            <a:spLocks noChangeArrowheads="1"/>
          </p:cNvSpPr>
          <p:nvPr/>
        </p:nvSpPr>
        <p:spPr bwMode="auto">
          <a:xfrm>
            <a:off x="2843213" y="5380038"/>
            <a:ext cx="3600450" cy="1477962"/>
          </a:xfrm>
          <a:prstGeom prst="rect">
            <a:avLst/>
          </a:prstGeom>
          <a:noFill/>
          <a:ln w="9525">
            <a:noFill/>
            <a:miter lim="800000"/>
            <a:headEnd/>
            <a:tailEnd/>
          </a:ln>
        </p:spPr>
        <p:txBody>
          <a:bodyPr>
            <a:spAutoFit/>
          </a:bodyPr>
          <a:lstStyle/>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800" b="1">
                <a:solidFill>
                  <a:srgbClr val="000000"/>
                </a:solidFill>
                <a:latin typeface="Arial" charset="0"/>
              </a:rPr>
              <a:t>Un’anagrafica inserita da Rubrica </a:t>
            </a:r>
          </a:p>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800" b="1">
                <a:solidFill>
                  <a:srgbClr val="000000"/>
                </a:solidFill>
                <a:latin typeface="Arial" charset="0"/>
              </a:rPr>
              <a:t>va Immatricolata</a:t>
            </a:r>
          </a:p>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800" b="1">
                <a:solidFill>
                  <a:srgbClr val="000000"/>
                </a:solidFill>
                <a:latin typeface="Arial" charset="0"/>
              </a:rPr>
              <a:t>da CSA o RU</a:t>
            </a:r>
          </a:p>
          <a:p>
            <a:pPr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it-IT" sz="1800">
              <a:solidFill>
                <a:schemeClr val="tx1"/>
              </a:solidFill>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500"/>
                                        <p:tgtEl>
                                          <p:spTgt spid="5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54" grpId="0" animBg="1"/>
      <p:bldP spid="5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3"/>
          <p:cNvSpPr>
            <a:spLocks noChangeArrowheads="1"/>
          </p:cNvSpPr>
          <p:nvPr/>
        </p:nvSpPr>
        <p:spPr bwMode="auto">
          <a:xfrm>
            <a:off x="468313" y="1341438"/>
            <a:ext cx="8205787" cy="4351337"/>
          </a:xfrm>
          <a:prstGeom prst="rect">
            <a:avLst/>
          </a:prstGeom>
          <a:noFill/>
          <a:ln w="9525">
            <a:noFill/>
            <a:round/>
            <a:headEnd/>
            <a:tailEnd/>
          </a:ln>
        </p:spPr>
        <p:txBody>
          <a:bodyPr lIns="90000" tIns="46800" rIns="90000" bIns="46800"/>
          <a:lstStyle/>
          <a:p>
            <a:pPr marL="530225" indent="-180975" defTabSz="449263">
              <a:buClr>
                <a:srgbClr val="000000"/>
              </a:buClr>
              <a:buSzPct val="100000"/>
              <a:tabLst>
                <a:tab pos="530225" algn="l"/>
                <a:tab pos="977900" algn="l"/>
                <a:tab pos="1427163" algn="l"/>
                <a:tab pos="1876425" algn="l"/>
                <a:tab pos="2325688" algn="l"/>
                <a:tab pos="2774950" algn="l"/>
                <a:tab pos="3224213" algn="l"/>
                <a:tab pos="3673475" algn="l"/>
                <a:tab pos="4122738" algn="l"/>
                <a:tab pos="4572000" algn="l"/>
                <a:tab pos="5021263" algn="l"/>
                <a:tab pos="5470525" algn="l"/>
                <a:tab pos="5919788" algn="l"/>
                <a:tab pos="6369050" algn="l"/>
                <a:tab pos="6818313" algn="l"/>
                <a:tab pos="7267575" algn="l"/>
                <a:tab pos="7716838" algn="l"/>
                <a:tab pos="8166100" algn="l"/>
                <a:tab pos="8615363" algn="l"/>
                <a:tab pos="9064625" algn="l"/>
                <a:tab pos="9513888" algn="l"/>
              </a:tabLst>
            </a:pPr>
            <a:r>
              <a:rPr lang="it-IT" sz="2800" i="1">
                <a:solidFill>
                  <a:srgbClr val="000000"/>
                </a:solidFill>
                <a:latin typeface="Arial" charset="0"/>
              </a:rPr>
              <a:t> </a:t>
            </a:r>
          </a:p>
        </p:txBody>
      </p:sp>
      <p:sp>
        <p:nvSpPr>
          <p:cNvPr id="19460" name="AutoShape 4"/>
          <p:cNvSpPr>
            <a:spLocks noChangeArrowheads="1"/>
          </p:cNvSpPr>
          <p:nvPr/>
        </p:nvSpPr>
        <p:spPr bwMode="auto">
          <a:xfrm>
            <a:off x="3851275" y="3644900"/>
            <a:ext cx="1368425" cy="1439863"/>
          </a:xfrm>
          <a:prstGeom prst="can">
            <a:avLst>
              <a:gd name="adj" fmla="val 26057"/>
            </a:avLst>
          </a:prstGeom>
          <a:solidFill>
            <a:srgbClr val="FF99FF"/>
          </a:solidFill>
          <a:ln w="9360">
            <a:solidFill>
              <a:srgbClr val="000000"/>
            </a:solidFill>
            <a:miter lim="800000"/>
            <a:headEnd/>
            <a:tailEnd/>
          </a:ln>
        </p:spPr>
        <p:txBody>
          <a:bodyPr wrap="none" lIns="90000" tIns="46800" rIns="90000" bIns="46800" anchor="ctr"/>
          <a:lstStyle/>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500" b="1">
                <a:solidFill>
                  <a:srgbClr val="000000"/>
                </a:solidFill>
                <a:latin typeface="Gill Sans MT" pitchFamily="34" charset="0"/>
              </a:rPr>
              <a:t>LIQUIDATO</a:t>
            </a:r>
          </a:p>
        </p:txBody>
      </p:sp>
      <p:sp>
        <p:nvSpPr>
          <p:cNvPr id="19461" name="AutoShape 5"/>
          <p:cNvSpPr>
            <a:spLocks noChangeArrowheads="1"/>
          </p:cNvSpPr>
          <p:nvPr/>
        </p:nvSpPr>
        <p:spPr bwMode="auto">
          <a:xfrm>
            <a:off x="468313" y="5300663"/>
            <a:ext cx="914400" cy="1214437"/>
          </a:xfrm>
          <a:prstGeom prst="can">
            <a:avLst>
              <a:gd name="adj" fmla="val 33203"/>
            </a:avLst>
          </a:prstGeom>
          <a:solidFill>
            <a:schemeClr val="accent6">
              <a:lumMod val="20000"/>
              <a:lumOff val="80000"/>
            </a:schemeClr>
          </a:solidFill>
          <a:ln w="9360">
            <a:solidFill>
              <a:srgbClr val="000000"/>
            </a:solidFill>
            <a:miter lim="800000"/>
            <a:headEnd/>
            <a:tailEnd/>
          </a:ln>
        </p:spPr>
        <p:txBody>
          <a:bodyPr wrap="none" lIns="90000" tIns="46800" rIns="90000" bIns="46800" anchor="ctr"/>
          <a:lstStyle/>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sz="1800" dirty="0">
                <a:solidFill>
                  <a:srgbClr val="000000"/>
                </a:solidFill>
                <a:latin typeface="Arial" charset="0"/>
              </a:rPr>
              <a:t>carriere</a:t>
            </a:r>
          </a:p>
        </p:txBody>
      </p:sp>
      <p:sp>
        <p:nvSpPr>
          <p:cNvPr id="19462" name="AutoShape 6"/>
          <p:cNvSpPr>
            <a:spLocks noChangeArrowheads="1"/>
          </p:cNvSpPr>
          <p:nvPr/>
        </p:nvSpPr>
        <p:spPr bwMode="auto">
          <a:xfrm>
            <a:off x="1619250" y="5300663"/>
            <a:ext cx="914400" cy="1222375"/>
          </a:xfrm>
          <a:prstGeom prst="can">
            <a:avLst>
              <a:gd name="adj" fmla="val 33173"/>
            </a:avLst>
          </a:prstGeom>
          <a:solidFill>
            <a:schemeClr val="accent6">
              <a:lumMod val="20000"/>
              <a:lumOff val="80000"/>
            </a:schemeClr>
          </a:solidFill>
          <a:ln w="9360">
            <a:solidFill>
              <a:srgbClr val="000000"/>
            </a:solidFill>
            <a:miter lim="800000"/>
            <a:headEnd/>
            <a:tailEnd/>
          </a:ln>
        </p:spPr>
        <p:txBody>
          <a:bodyPr wrap="none" lIns="90000" tIns="46800" rIns="90000" bIns="46800" anchor="ctr"/>
          <a:lstStyle/>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sz="1800">
                <a:solidFill>
                  <a:srgbClr val="000000"/>
                </a:solidFill>
                <a:latin typeface="Arial" charset="0"/>
              </a:rPr>
              <a:t>voci</a:t>
            </a:r>
          </a:p>
        </p:txBody>
      </p:sp>
      <p:sp>
        <p:nvSpPr>
          <p:cNvPr id="53253" name="AutoShape 7"/>
          <p:cNvSpPr>
            <a:spLocks noChangeArrowheads="1"/>
          </p:cNvSpPr>
          <p:nvPr/>
        </p:nvSpPr>
        <p:spPr bwMode="auto">
          <a:xfrm>
            <a:off x="7524750" y="5300663"/>
            <a:ext cx="973138" cy="1223962"/>
          </a:xfrm>
          <a:prstGeom prst="can">
            <a:avLst>
              <a:gd name="adj" fmla="val 32375"/>
            </a:avLst>
          </a:prstGeom>
          <a:solidFill>
            <a:srgbClr val="FFFF99"/>
          </a:solidFill>
          <a:ln w="9360">
            <a:solidFill>
              <a:srgbClr val="000000"/>
            </a:solidFill>
            <a:miter lim="800000"/>
            <a:headEnd/>
            <a:tailEnd/>
          </a:ln>
        </p:spPr>
        <p:txBody>
          <a:bodyPr lIns="90000" tIns="46800" rIns="90000" bIns="46800" anchor="ctr"/>
          <a:lstStyle/>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500">
                <a:solidFill>
                  <a:srgbClr val="000000"/>
                </a:solidFill>
                <a:latin typeface="Arial" charset="0"/>
              </a:rPr>
              <a:t>DG contratto</a:t>
            </a:r>
          </a:p>
        </p:txBody>
      </p:sp>
      <p:sp>
        <p:nvSpPr>
          <p:cNvPr id="19464" name="Rectangle 8"/>
          <p:cNvSpPr>
            <a:spLocks noChangeArrowheads="1"/>
          </p:cNvSpPr>
          <p:nvPr/>
        </p:nvSpPr>
        <p:spPr bwMode="auto">
          <a:xfrm>
            <a:off x="611188" y="3789363"/>
            <a:ext cx="1836737" cy="914400"/>
          </a:xfrm>
          <a:prstGeom prst="rect">
            <a:avLst/>
          </a:prstGeom>
          <a:solidFill>
            <a:schemeClr val="accent6">
              <a:lumMod val="20000"/>
              <a:lumOff val="80000"/>
            </a:schemeClr>
          </a:solidFill>
          <a:ln w="9360">
            <a:solidFill>
              <a:srgbClr val="000000"/>
            </a:solidFill>
            <a:miter lim="800000"/>
            <a:headEnd/>
            <a:tailEnd/>
          </a:ln>
        </p:spPr>
        <p:txBody>
          <a:bodyPr wrap="none" lIns="90000" tIns="46800" rIns="90000" bIns="46800" anchor="ctr"/>
          <a:lstStyle/>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sz="1800" b="1" dirty="0">
                <a:solidFill>
                  <a:srgbClr val="000000"/>
                </a:solidFill>
                <a:latin typeface="Arial" charset="0"/>
              </a:rPr>
              <a:t>CALCOLO</a:t>
            </a:r>
          </a:p>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sz="1800" b="1" dirty="0">
                <a:solidFill>
                  <a:srgbClr val="000000"/>
                </a:solidFill>
                <a:latin typeface="Arial" charset="0"/>
              </a:rPr>
              <a:t>LIQUIDAZIONE</a:t>
            </a:r>
          </a:p>
        </p:txBody>
      </p:sp>
      <p:sp>
        <p:nvSpPr>
          <p:cNvPr id="53255" name="Rectangle 9"/>
          <p:cNvSpPr>
            <a:spLocks noChangeArrowheads="1"/>
          </p:cNvSpPr>
          <p:nvPr/>
        </p:nvSpPr>
        <p:spPr bwMode="auto">
          <a:xfrm>
            <a:off x="6659563" y="3789363"/>
            <a:ext cx="1728787" cy="863600"/>
          </a:xfrm>
          <a:prstGeom prst="rect">
            <a:avLst/>
          </a:prstGeom>
          <a:solidFill>
            <a:srgbClr val="FFFF99"/>
          </a:solidFill>
          <a:ln w="9360">
            <a:solidFill>
              <a:srgbClr val="000000"/>
            </a:solidFill>
            <a:miter lim="800000"/>
            <a:headEnd/>
            <a:tailEnd/>
          </a:ln>
        </p:spPr>
        <p:txBody>
          <a:bodyPr wrap="none" lIns="90000" tIns="46800" rIns="90000" bIns="46800" anchor="ctr"/>
          <a:lstStyle/>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800" b="1">
                <a:solidFill>
                  <a:srgbClr val="000000"/>
                </a:solidFill>
                <a:latin typeface="Arial" charset="0"/>
              </a:rPr>
              <a:t>CALCOLO </a:t>
            </a:r>
          </a:p>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800" b="1">
                <a:solidFill>
                  <a:srgbClr val="000000"/>
                </a:solidFill>
                <a:latin typeface="Arial" charset="0"/>
              </a:rPr>
              <a:t>COMPENSO</a:t>
            </a:r>
          </a:p>
        </p:txBody>
      </p:sp>
      <p:sp>
        <p:nvSpPr>
          <p:cNvPr id="53256" name="AutoShape 11"/>
          <p:cNvSpPr>
            <a:spLocks noChangeArrowheads="1"/>
          </p:cNvSpPr>
          <p:nvPr/>
        </p:nvSpPr>
        <p:spPr bwMode="auto">
          <a:xfrm>
            <a:off x="6372225" y="5300663"/>
            <a:ext cx="1079500" cy="1223962"/>
          </a:xfrm>
          <a:prstGeom prst="can">
            <a:avLst>
              <a:gd name="adj" fmla="val 28965"/>
            </a:avLst>
          </a:prstGeom>
          <a:solidFill>
            <a:srgbClr val="FFFF99"/>
          </a:solidFill>
          <a:ln w="9360">
            <a:solidFill>
              <a:srgbClr val="000000"/>
            </a:solidFill>
            <a:miter lim="800000"/>
            <a:headEnd/>
            <a:tailEnd/>
          </a:ln>
        </p:spPr>
        <p:txBody>
          <a:bodyPr lIns="90000" tIns="46800" rIns="90000" bIns="46800" anchor="ctr"/>
          <a:lstStyle/>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500">
                <a:solidFill>
                  <a:srgbClr val="000000"/>
                </a:solidFill>
                <a:latin typeface="Arial" charset="0"/>
              </a:rPr>
              <a:t>DG compenso</a:t>
            </a:r>
          </a:p>
        </p:txBody>
      </p:sp>
      <p:sp>
        <p:nvSpPr>
          <p:cNvPr id="53257" name="Line 12"/>
          <p:cNvSpPr>
            <a:spLocks noChangeShapeType="1"/>
          </p:cNvSpPr>
          <p:nvPr/>
        </p:nvSpPr>
        <p:spPr bwMode="auto">
          <a:xfrm flipV="1">
            <a:off x="755650" y="4797425"/>
            <a:ext cx="647700" cy="719138"/>
          </a:xfrm>
          <a:prstGeom prst="line">
            <a:avLst/>
          </a:prstGeom>
          <a:noFill/>
          <a:ln w="9360">
            <a:solidFill>
              <a:srgbClr val="000000"/>
            </a:solidFill>
            <a:miter lim="800000"/>
            <a:headEnd/>
            <a:tailEnd type="triangle" w="med" len="med"/>
          </a:ln>
        </p:spPr>
        <p:txBody>
          <a:bodyPr/>
          <a:lstStyle/>
          <a:p>
            <a:endParaRPr lang="it-IT"/>
          </a:p>
        </p:txBody>
      </p:sp>
      <p:sp>
        <p:nvSpPr>
          <p:cNvPr id="53258" name="Line 13"/>
          <p:cNvSpPr>
            <a:spLocks noChangeShapeType="1"/>
          </p:cNvSpPr>
          <p:nvPr/>
        </p:nvSpPr>
        <p:spPr bwMode="auto">
          <a:xfrm flipV="1">
            <a:off x="7019925" y="4797425"/>
            <a:ext cx="360363" cy="719138"/>
          </a:xfrm>
          <a:prstGeom prst="line">
            <a:avLst/>
          </a:prstGeom>
          <a:noFill/>
          <a:ln w="9360">
            <a:solidFill>
              <a:srgbClr val="000000"/>
            </a:solidFill>
            <a:miter lim="800000"/>
            <a:headEnd/>
            <a:tailEnd type="triangle" w="med" len="med"/>
          </a:ln>
        </p:spPr>
        <p:txBody>
          <a:bodyPr/>
          <a:lstStyle/>
          <a:p>
            <a:endParaRPr lang="it-IT"/>
          </a:p>
        </p:txBody>
      </p:sp>
      <p:sp>
        <p:nvSpPr>
          <p:cNvPr id="53259" name="Text Box 17"/>
          <p:cNvSpPr txBox="1">
            <a:spLocks noChangeArrowheads="1"/>
          </p:cNvSpPr>
          <p:nvPr/>
        </p:nvSpPr>
        <p:spPr bwMode="auto">
          <a:xfrm>
            <a:off x="5724525" y="3141663"/>
            <a:ext cx="3195638" cy="525462"/>
          </a:xfrm>
          <a:prstGeom prst="rect">
            <a:avLst/>
          </a:prstGeom>
          <a:noFill/>
          <a:ln w="9525">
            <a:noFill/>
            <a:round/>
            <a:headEnd/>
            <a:tailEnd/>
          </a:ln>
        </p:spPr>
        <p:txBody>
          <a:bodyPr wrap="none" lIns="90000" tIns="46800" rIns="90000" bIns="46800">
            <a:spAutoFit/>
          </a:bodyPr>
          <a:lstStyle/>
          <a:p>
            <a:pP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2800" b="1">
                <a:solidFill>
                  <a:srgbClr val="000000"/>
                </a:solidFill>
                <a:latin typeface="Arial" charset="0"/>
              </a:rPr>
              <a:t>U-GOV Compensi</a:t>
            </a:r>
          </a:p>
        </p:txBody>
      </p:sp>
      <p:sp>
        <p:nvSpPr>
          <p:cNvPr id="53260" name="Rectangle 18"/>
          <p:cNvSpPr>
            <a:spLocks noChangeArrowheads="1"/>
          </p:cNvSpPr>
          <p:nvPr/>
        </p:nvSpPr>
        <p:spPr bwMode="auto">
          <a:xfrm>
            <a:off x="1116013" y="3141663"/>
            <a:ext cx="928687" cy="520700"/>
          </a:xfrm>
          <a:prstGeom prst="rect">
            <a:avLst/>
          </a:prstGeom>
          <a:noFill/>
          <a:ln w="9525">
            <a:noFill/>
            <a:round/>
            <a:headEnd/>
            <a:tailEnd/>
          </a:ln>
        </p:spPr>
        <p:txBody>
          <a:bodyPr wrap="none" lIns="90000" tIns="46800" rIns="90000" bIns="46800">
            <a:spAutoFit/>
          </a:bodyPr>
          <a:lstStyle/>
          <a:p>
            <a:pP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2800" b="1">
                <a:solidFill>
                  <a:srgbClr val="000000"/>
                </a:solidFill>
                <a:latin typeface="Arial" charset="0"/>
              </a:rPr>
              <a:t>CSA</a:t>
            </a:r>
          </a:p>
        </p:txBody>
      </p:sp>
      <p:sp>
        <p:nvSpPr>
          <p:cNvPr id="19471" name="Rectangle 21"/>
          <p:cNvSpPr>
            <a:spLocks noChangeArrowheads="1"/>
          </p:cNvSpPr>
          <p:nvPr/>
        </p:nvSpPr>
        <p:spPr bwMode="auto">
          <a:xfrm>
            <a:off x="1908175" y="1125538"/>
            <a:ext cx="5111750" cy="609600"/>
          </a:xfrm>
          <a:prstGeom prst="rect">
            <a:avLst/>
          </a:prstGeom>
          <a:solidFill>
            <a:schemeClr val="accent5">
              <a:lumMod val="90000"/>
            </a:schemeClr>
          </a:solidFill>
          <a:ln w="9360">
            <a:solidFill>
              <a:srgbClr val="000000"/>
            </a:solidFill>
            <a:miter lim="800000"/>
            <a:headEnd/>
            <a:tailEnd/>
          </a:ln>
        </p:spPr>
        <p:txBody>
          <a:bodyPr wrap="none" lIns="90000" tIns="46800" rIns="90000" bIns="46800" anchor="ctr"/>
          <a:lstStyle/>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sz="1800" b="1">
                <a:solidFill>
                  <a:srgbClr val="000000"/>
                </a:solidFill>
                <a:latin typeface="Arial" charset="0"/>
              </a:rPr>
              <a:t>ANAGRAFICA COMUNE/MATRICOLA </a:t>
            </a:r>
          </a:p>
        </p:txBody>
      </p:sp>
      <p:sp>
        <p:nvSpPr>
          <p:cNvPr id="53262" name="Line 25"/>
          <p:cNvSpPr>
            <a:spLocks noChangeShapeType="1"/>
          </p:cNvSpPr>
          <p:nvPr/>
        </p:nvSpPr>
        <p:spPr bwMode="auto">
          <a:xfrm flipH="1" flipV="1">
            <a:off x="7812088" y="4797425"/>
            <a:ext cx="360362" cy="719138"/>
          </a:xfrm>
          <a:prstGeom prst="line">
            <a:avLst/>
          </a:prstGeom>
          <a:noFill/>
          <a:ln w="9360">
            <a:solidFill>
              <a:srgbClr val="000000"/>
            </a:solidFill>
            <a:miter lim="800000"/>
            <a:headEnd/>
            <a:tailEnd type="triangle" w="med" len="med"/>
          </a:ln>
        </p:spPr>
        <p:txBody>
          <a:bodyPr/>
          <a:lstStyle/>
          <a:p>
            <a:endParaRPr lang="it-IT"/>
          </a:p>
        </p:txBody>
      </p:sp>
      <p:sp>
        <p:nvSpPr>
          <p:cNvPr id="53263" name="Line 26"/>
          <p:cNvSpPr>
            <a:spLocks noChangeShapeType="1"/>
          </p:cNvSpPr>
          <p:nvPr/>
        </p:nvSpPr>
        <p:spPr bwMode="auto">
          <a:xfrm flipH="1" flipV="1">
            <a:off x="1685925" y="4575175"/>
            <a:ext cx="660400" cy="444500"/>
          </a:xfrm>
          <a:prstGeom prst="line">
            <a:avLst/>
          </a:prstGeom>
          <a:noFill/>
          <a:ln w="9525">
            <a:noFill/>
            <a:round/>
            <a:headEnd/>
            <a:tailEnd/>
          </a:ln>
        </p:spPr>
        <p:txBody>
          <a:bodyPr/>
          <a:lstStyle/>
          <a:p>
            <a:endParaRPr lang="it-IT"/>
          </a:p>
        </p:txBody>
      </p:sp>
      <p:sp>
        <p:nvSpPr>
          <p:cNvPr id="53264" name="Line 27"/>
          <p:cNvSpPr>
            <a:spLocks noChangeShapeType="1"/>
          </p:cNvSpPr>
          <p:nvPr/>
        </p:nvSpPr>
        <p:spPr bwMode="auto">
          <a:xfrm flipH="1" flipV="1">
            <a:off x="1541463" y="4502150"/>
            <a:ext cx="804862" cy="588963"/>
          </a:xfrm>
          <a:prstGeom prst="line">
            <a:avLst/>
          </a:prstGeom>
          <a:noFill/>
          <a:ln w="9525">
            <a:noFill/>
            <a:round/>
            <a:headEnd/>
            <a:tailEnd/>
          </a:ln>
        </p:spPr>
        <p:txBody>
          <a:bodyPr/>
          <a:lstStyle/>
          <a:p>
            <a:endParaRPr lang="it-IT"/>
          </a:p>
        </p:txBody>
      </p:sp>
      <p:sp>
        <p:nvSpPr>
          <p:cNvPr id="53265" name="Line 28"/>
          <p:cNvSpPr>
            <a:spLocks noChangeShapeType="1"/>
          </p:cNvSpPr>
          <p:nvPr/>
        </p:nvSpPr>
        <p:spPr bwMode="auto">
          <a:xfrm flipH="1" flipV="1">
            <a:off x="1692275" y="4797425"/>
            <a:ext cx="503238" cy="719138"/>
          </a:xfrm>
          <a:prstGeom prst="line">
            <a:avLst/>
          </a:prstGeom>
          <a:noFill/>
          <a:ln w="9360">
            <a:solidFill>
              <a:srgbClr val="000000"/>
            </a:solidFill>
            <a:miter lim="800000"/>
            <a:headEnd/>
            <a:tailEnd type="triangle" w="med" len="med"/>
          </a:ln>
        </p:spPr>
        <p:txBody>
          <a:bodyPr/>
          <a:lstStyle/>
          <a:p>
            <a:endParaRPr lang="it-IT"/>
          </a:p>
        </p:txBody>
      </p:sp>
      <p:cxnSp>
        <p:nvCxnSpPr>
          <p:cNvPr id="31" name="Connettore 2 30"/>
          <p:cNvCxnSpPr/>
          <p:nvPr/>
        </p:nvCxnSpPr>
        <p:spPr>
          <a:xfrm flipH="1">
            <a:off x="2195513" y="2420938"/>
            <a:ext cx="1223962" cy="863600"/>
          </a:xfrm>
          <a:prstGeom prst="straightConnector1">
            <a:avLst/>
          </a:prstGeom>
          <a:ln>
            <a:solidFill>
              <a:schemeClr val="tx1"/>
            </a:solidFill>
            <a:tailEnd type="arrow"/>
          </a:ln>
        </p:spPr>
        <p:style>
          <a:lnRef idx="1">
            <a:schemeClr val="accent2"/>
          </a:lnRef>
          <a:fillRef idx="0">
            <a:schemeClr val="accent2"/>
          </a:fillRef>
          <a:effectRef idx="0">
            <a:schemeClr val="accent2"/>
          </a:effectRef>
          <a:fontRef idx="minor">
            <a:schemeClr val="tx1"/>
          </a:fontRef>
        </p:style>
      </p:cxnSp>
      <p:cxnSp>
        <p:nvCxnSpPr>
          <p:cNvPr id="32" name="Connettore 2 31"/>
          <p:cNvCxnSpPr/>
          <p:nvPr/>
        </p:nvCxnSpPr>
        <p:spPr>
          <a:xfrm>
            <a:off x="5508625" y="2420938"/>
            <a:ext cx="1008063" cy="720725"/>
          </a:xfrm>
          <a:prstGeom prst="straightConnector1">
            <a:avLst/>
          </a:prstGeom>
          <a:ln>
            <a:solidFill>
              <a:schemeClr val="tx1"/>
            </a:solidFill>
            <a:tailEnd type="arrow"/>
          </a:ln>
        </p:spPr>
        <p:style>
          <a:lnRef idx="1">
            <a:schemeClr val="accent2"/>
          </a:lnRef>
          <a:fillRef idx="0">
            <a:schemeClr val="accent2"/>
          </a:fillRef>
          <a:effectRef idx="0">
            <a:schemeClr val="accent2"/>
          </a:effectRef>
          <a:fontRef idx="minor">
            <a:schemeClr val="tx1"/>
          </a:fontRef>
        </p:style>
      </p:cxnSp>
      <p:sp>
        <p:nvSpPr>
          <p:cNvPr id="53268" name="CasellaDiTesto 36"/>
          <p:cNvSpPr txBox="1">
            <a:spLocks noChangeArrowheads="1"/>
          </p:cNvSpPr>
          <p:nvPr/>
        </p:nvSpPr>
        <p:spPr bwMode="auto">
          <a:xfrm>
            <a:off x="2987675" y="1916113"/>
            <a:ext cx="2952750" cy="923925"/>
          </a:xfrm>
          <a:prstGeom prst="rect">
            <a:avLst/>
          </a:prstGeom>
          <a:noFill/>
          <a:ln w="9525">
            <a:noFill/>
            <a:miter lim="800000"/>
            <a:headEnd/>
            <a:tailEnd/>
          </a:ln>
        </p:spPr>
        <p:txBody>
          <a:bodyPr>
            <a:spAutoFit/>
          </a:bodyPr>
          <a:lstStyle/>
          <a:p>
            <a:pPr algn="ctr"/>
            <a:r>
              <a:rPr lang="it-IT" sz="1800">
                <a:solidFill>
                  <a:schemeClr val="tx1"/>
                </a:solidFill>
                <a:latin typeface="Arial" charset="0"/>
              </a:rPr>
              <a:t>A seconda della figura professionale </a:t>
            </a:r>
          </a:p>
          <a:p>
            <a:pPr algn="ctr"/>
            <a:r>
              <a:rPr lang="it-IT" sz="1800">
                <a:solidFill>
                  <a:schemeClr val="tx1"/>
                </a:solidFill>
                <a:latin typeface="Arial" charset="0"/>
              </a:rPr>
              <a:t>si utilizzerà </a:t>
            </a:r>
          </a:p>
        </p:txBody>
      </p:sp>
      <p:sp>
        <p:nvSpPr>
          <p:cNvPr id="41" name="Freccia a destra 40"/>
          <p:cNvSpPr/>
          <p:nvPr/>
        </p:nvSpPr>
        <p:spPr>
          <a:xfrm>
            <a:off x="2700338" y="4149725"/>
            <a:ext cx="977900" cy="484188"/>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1800"/>
          </a:p>
        </p:txBody>
      </p:sp>
      <p:sp>
        <p:nvSpPr>
          <p:cNvPr id="42" name="Freccia a destra 41"/>
          <p:cNvSpPr/>
          <p:nvPr/>
        </p:nvSpPr>
        <p:spPr>
          <a:xfrm rot="10800000">
            <a:off x="5435600" y="4149725"/>
            <a:ext cx="977900" cy="485775"/>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1800"/>
          </a:p>
        </p:txBody>
      </p:sp>
      <p:sp>
        <p:nvSpPr>
          <p:cNvPr id="37" name="Titolo 3"/>
          <p:cNvSpPr txBox="1">
            <a:spLocks/>
          </p:cNvSpPr>
          <p:nvPr/>
        </p:nvSpPr>
        <p:spPr bwMode="auto">
          <a:xfrm>
            <a:off x="687388" y="-26988"/>
            <a:ext cx="8205787" cy="777876"/>
          </a:xfrm>
          <a:prstGeom prst="rect">
            <a:avLst/>
          </a:prstGeom>
          <a:noFill/>
          <a:ln w="9525">
            <a:noFill/>
            <a:miter lim="800000"/>
            <a:headEnd/>
            <a:tailEnd/>
          </a:ln>
        </p:spPr>
        <p:txBody>
          <a:bodyPr anchor="ctr"/>
          <a:lstStyle/>
          <a:p>
            <a:pPr algn="r" eaLnBrk="0" hangingPunct="0">
              <a:defRPr/>
            </a:pPr>
            <a:r>
              <a:rPr lang="it-IT" sz="2800" b="1" i="1" dirty="0">
                <a:solidFill>
                  <a:schemeClr val="tx2"/>
                </a:solidFill>
                <a:latin typeface="Arial" pitchFamily="34" charset="0"/>
                <a:ea typeface="+mj-ea"/>
                <a:cs typeface="Arial" pitchFamily="34" charset="0"/>
              </a:rPr>
              <a:t>Passaggio logico informazioni</a:t>
            </a:r>
          </a:p>
        </p:txBody>
      </p:sp>
      <p:cxnSp>
        <p:nvCxnSpPr>
          <p:cNvPr id="38" name="Connettore 1 37"/>
          <p:cNvCxnSpPr/>
          <p:nvPr/>
        </p:nvCxnSpPr>
        <p:spPr>
          <a:xfrm>
            <a:off x="4643438" y="620713"/>
            <a:ext cx="4321175" cy="0"/>
          </a:xfrm>
          <a:prstGeom prst="line">
            <a:avLst/>
          </a:prstGeom>
          <a:ln/>
        </p:spPr>
        <p:style>
          <a:lnRef idx="2">
            <a:schemeClr val="accent4"/>
          </a:lnRef>
          <a:fillRef idx="0">
            <a:schemeClr val="accent4"/>
          </a:fillRef>
          <a:effectRef idx="1">
            <a:schemeClr val="accent4"/>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fade">
                                      <p:cBhvr>
                                        <p:cTn id="7" dur="500"/>
                                        <p:tgtEl>
                                          <p:spTgt spid="1946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nimBg="1"/>
      <p:bldP spid="41" grpId="0" animBg="1"/>
      <p:bldP spid="4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250825" y="1196975"/>
            <a:ext cx="8421688" cy="5111750"/>
          </a:xfrm>
          <a:prstGeom prst="rect">
            <a:avLst/>
          </a:prstGeom>
        </p:spPr>
        <p:txBody>
          <a:bodyPr/>
          <a:lstStyle/>
          <a:p>
            <a:pPr marL="342900" indent="-342900">
              <a:spcBef>
                <a:spcPct val="55000"/>
              </a:spcBef>
              <a:defRPr/>
            </a:pPr>
            <a:endParaRPr lang="it-IT" sz="1600" kern="0" dirty="0">
              <a:solidFill>
                <a:schemeClr val="tx1"/>
              </a:solidFill>
              <a:latin typeface="+mn-lt"/>
            </a:endParaRPr>
          </a:p>
        </p:txBody>
      </p:sp>
      <p:pic>
        <p:nvPicPr>
          <p:cNvPr id="55298" name="Picture 4" descr="CSA"/>
          <p:cNvPicPr>
            <a:picLocks noChangeAspect="1" noChangeArrowheads="1"/>
          </p:cNvPicPr>
          <p:nvPr/>
        </p:nvPicPr>
        <p:blipFill>
          <a:blip r:embed="rId2"/>
          <a:srcRect/>
          <a:stretch>
            <a:fillRect/>
          </a:stretch>
        </p:blipFill>
        <p:spPr bwMode="auto">
          <a:xfrm>
            <a:off x="2987675" y="2420938"/>
            <a:ext cx="3311525" cy="2160587"/>
          </a:xfrm>
          <a:prstGeom prst="rect">
            <a:avLst/>
          </a:prstGeom>
          <a:noFill/>
          <a:ln w="9525">
            <a:noFill/>
            <a:miter lim="800000"/>
            <a:headEnd/>
            <a:tailEnd/>
          </a:ln>
        </p:spPr>
      </p:pic>
      <p:sp>
        <p:nvSpPr>
          <p:cNvPr id="16390" name="Rectangle 10"/>
          <p:cNvSpPr>
            <a:spLocks noChangeArrowheads="1"/>
          </p:cNvSpPr>
          <p:nvPr/>
        </p:nvSpPr>
        <p:spPr bwMode="auto">
          <a:xfrm>
            <a:off x="1547813" y="5157788"/>
            <a:ext cx="936625" cy="863600"/>
          </a:xfrm>
          <a:prstGeom prst="rect">
            <a:avLst/>
          </a:prstGeom>
          <a:solidFill>
            <a:srgbClr val="CCCCFF"/>
          </a:solidFill>
          <a:ln w="9360">
            <a:solidFill>
              <a:srgbClr val="000000"/>
            </a:solidFill>
            <a:miter lim="800000"/>
            <a:headEnd/>
            <a:tailEnd/>
          </a:ln>
        </p:spPr>
        <p:txBody>
          <a:bodyPr wrap="none" lIns="90000" tIns="46800" rIns="90000" bIns="46800" anchor="ctr"/>
          <a:lstStyle/>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800">
                <a:solidFill>
                  <a:srgbClr val="000000"/>
                </a:solidFill>
                <a:latin typeface="Arial" charset="0"/>
              </a:rPr>
              <a:t>F24</a:t>
            </a:r>
          </a:p>
        </p:txBody>
      </p:sp>
      <p:sp>
        <p:nvSpPr>
          <p:cNvPr id="16391" name="Rectangle 15"/>
          <p:cNvSpPr>
            <a:spLocks noChangeArrowheads="1"/>
          </p:cNvSpPr>
          <p:nvPr/>
        </p:nvSpPr>
        <p:spPr bwMode="auto">
          <a:xfrm>
            <a:off x="6948488" y="5157788"/>
            <a:ext cx="2087562" cy="865187"/>
          </a:xfrm>
          <a:prstGeom prst="rect">
            <a:avLst/>
          </a:prstGeom>
          <a:solidFill>
            <a:srgbClr val="CCCCFF"/>
          </a:solidFill>
          <a:ln w="9360">
            <a:solidFill>
              <a:srgbClr val="000000"/>
            </a:solidFill>
            <a:miter lim="800000"/>
            <a:headEnd/>
            <a:tailEnd/>
          </a:ln>
        </p:spPr>
        <p:txBody>
          <a:bodyPr lIns="90000" tIns="46800" rIns="90000" bIns="46800" anchor="ctr"/>
          <a:lstStyle/>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800">
                <a:solidFill>
                  <a:srgbClr val="000000"/>
                </a:solidFill>
                <a:latin typeface="Arial" charset="0"/>
              </a:rPr>
              <a:t>CUD E CERTIFICAZIONI</a:t>
            </a:r>
          </a:p>
        </p:txBody>
      </p:sp>
      <p:sp>
        <p:nvSpPr>
          <p:cNvPr id="16392" name="Rectangle 16"/>
          <p:cNvSpPr>
            <a:spLocks noChangeArrowheads="1"/>
          </p:cNvSpPr>
          <p:nvPr/>
        </p:nvSpPr>
        <p:spPr bwMode="auto">
          <a:xfrm>
            <a:off x="5940425" y="5157788"/>
            <a:ext cx="935038" cy="865187"/>
          </a:xfrm>
          <a:prstGeom prst="rect">
            <a:avLst/>
          </a:prstGeom>
          <a:solidFill>
            <a:srgbClr val="CCCCFF"/>
          </a:solidFill>
          <a:ln w="9360">
            <a:solidFill>
              <a:srgbClr val="000000"/>
            </a:solidFill>
            <a:miter lim="800000"/>
            <a:headEnd/>
            <a:tailEnd/>
          </a:ln>
        </p:spPr>
        <p:txBody>
          <a:bodyPr wrap="none" lIns="90000" tIns="46800" rIns="90000" bIns="46800" anchor="ctr"/>
          <a:lstStyle/>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800">
                <a:solidFill>
                  <a:srgbClr val="000000"/>
                </a:solidFill>
                <a:latin typeface="Arial" charset="0"/>
              </a:rPr>
              <a:t>770</a:t>
            </a:r>
          </a:p>
        </p:txBody>
      </p:sp>
      <p:sp>
        <p:nvSpPr>
          <p:cNvPr id="16393" name="Rectangle 22"/>
          <p:cNvSpPr>
            <a:spLocks noChangeArrowheads="1"/>
          </p:cNvSpPr>
          <p:nvPr/>
        </p:nvSpPr>
        <p:spPr bwMode="auto">
          <a:xfrm>
            <a:off x="2555875" y="5157788"/>
            <a:ext cx="1331913" cy="863600"/>
          </a:xfrm>
          <a:prstGeom prst="rect">
            <a:avLst/>
          </a:prstGeom>
          <a:solidFill>
            <a:srgbClr val="CCCCFF"/>
          </a:solidFill>
          <a:ln w="9360">
            <a:solidFill>
              <a:srgbClr val="000000"/>
            </a:solidFill>
            <a:miter lim="800000"/>
            <a:headEnd/>
            <a:tailEnd/>
          </a:ln>
        </p:spPr>
        <p:txBody>
          <a:bodyPr lIns="90000" tIns="46800" rIns="90000" bIns="46800" anchor="ctr"/>
          <a:lstStyle/>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800">
                <a:solidFill>
                  <a:srgbClr val="000000"/>
                </a:solidFill>
                <a:latin typeface="Arial" charset="0"/>
              </a:rPr>
              <a:t>BANCA DATI MIUR</a:t>
            </a:r>
          </a:p>
        </p:txBody>
      </p:sp>
      <p:sp>
        <p:nvSpPr>
          <p:cNvPr id="16394" name="Rectangle 23"/>
          <p:cNvSpPr>
            <a:spLocks noChangeArrowheads="1"/>
          </p:cNvSpPr>
          <p:nvPr/>
        </p:nvSpPr>
        <p:spPr bwMode="auto">
          <a:xfrm>
            <a:off x="107950" y="5157788"/>
            <a:ext cx="1368425" cy="863600"/>
          </a:xfrm>
          <a:prstGeom prst="rect">
            <a:avLst/>
          </a:prstGeom>
          <a:solidFill>
            <a:srgbClr val="CCCCFF"/>
          </a:solidFill>
          <a:ln w="9360">
            <a:solidFill>
              <a:srgbClr val="000000"/>
            </a:solidFill>
            <a:miter lim="800000"/>
            <a:headEnd/>
            <a:tailEnd/>
          </a:ln>
        </p:spPr>
        <p:txBody>
          <a:bodyPr wrap="none" lIns="90000" tIns="46800" rIns="90000" bIns="46800" anchor="ctr"/>
          <a:lstStyle/>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800">
                <a:solidFill>
                  <a:srgbClr val="000000"/>
                </a:solidFill>
                <a:latin typeface="Arial" charset="0"/>
              </a:rPr>
              <a:t>UNIEMENS</a:t>
            </a:r>
          </a:p>
        </p:txBody>
      </p:sp>
      <p:sp>
        <p:nvSpPr>
          <p:cNvPr id="16395" name="Rectangle 24"/>
          <p:cNvSpPr>
            <a:spLocks noChangeArrowheads="1"/>
          </p:cNvSpPr>
          <p:nvPr/>
        </p:nvSpPr>
        <p:spPr bwMode="auto">
          <a:xfrm>
            <a:off x="3995738" y="5157788"/>
            <a:ext cx="1873250" cy="863600"/>
          </a:xfrm>
          <a:prstGeom prst="rect">
            <a:avLst/>
          </a:prstGeom>
          <a:solidFill>
            <a:srgbClr val="CCCCFF"/>
          </a:solidFill>
          <a:ln w="9360">
            <a:solidFill>
              <a:srgbClr val="000000"/>
            </a:solidFill>
            <a:miter lim="800000"/>
            <a:headEnd/>
            <a:tailEnd/>
          </a:ln>
        </p:spPr>
        <p:txBody>
          <a:bodyPr lIns="90000" tIns="46800" rIns="90000" bIns="46800" anchor="ctr"/>
          <a:lstStyle/>
          <a:p>
            <a:pPr algn="ctr" defTabSz="449263">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800">
                <a:solidFill>
                  <a:srgbClr val="000000"/>
                </a:solidFill>
                <a:latin typeface="Arial" charset="0"/>
              </a:rPr>
              <a:t>ANAGRAFE PRESTAZIONI</a:t>
            </a:r>
          </a:p>
        </p:txBody>
      </p:sp>
      <p:sp>
        <p:nvSpPr>
          <p:cNvPr id="14" name="Titolo 3"/>
          <p:cNvSpPr txBox="1">
            <a:spLocks/>
          </p:cNvSpPr>
          <p:nvPr/>
        </p:nvSpPr>
        <p:spPr bwMode="auto">
          <a:xfrm>
            <a:off x="687388" y="-26988"/>
            <a:ext cx="8205787" cy="777876"/>
          </a:xfrm>
          <a:prstGeom prst="rect">
            <a:avLst/>
          </a:prstGeom>
          <a:noFill/>
          <a:ln w="9525">
            <a:noFill/>
            <a:miter lim="800000"/>
            <a:headEnd/>
            <a:tailEnd/>
          </a:ln>
        </p:spPr>
        <p:txBody>
          <a:bodyPr anchor="ctr"/>
          <a:lstStyle/>
          <a:p>
            <a:pPr algn="r" eaLnBrk="0" hangingPunct="0">
              <a:defRPr/>
            </a:pPr>
            <a:r>
              <a:rPr lang="it-IT" sz="2800" b="1" i="1" dirty="0">
                <a:solidFill>
                  <a:schemeClr val="tx2"/>
                </a:solidFill>
                <a:latin typeface="Arial" pitchFamily="34" charset="0"/>
                <a:ea typeface="+mj-ea"/>
                <a:cs typeface="Arial" pitchFamily="34" charset="0"/>
              </a:rPr>
              <a:t>Funzionamento di U-GOV Compensi </a:t>
            </a:r>
          </a:p>
        </p:txBody>
      </p:sp>
      <p:cxnSp>
        <p:nvCxnSpPr>
          <p:cNvPr id="15" name="Connettore 1 14"/>
          <p:cNvCxnSpPr/>
          <p:nvPr/>
        </p:nvCxnSpPr>
        <p:spPr>
          <a:xfrm>
            <a:off x="4643438" y="620713"/>
            <a:ext cx="4321175" cy="0"/>
          </a:xfrm>
          <a:prstGeom prst="line">
            <a:avLst/>
          </a:prstGeom>
          <a:ln/>
        </p:spPr>
        <p:style>
          <a:lnRef idx="2">
            <a:schemeClr val="accent4"/>
          </a:lnRef>
          <a:fillRef idx="0">
            <a:schemeClr val="accent4"/>
          </a:fillRef>
          <a:effectRef idx="1">
            <a:schemeClr val="accent4"/>
          </a:effectRef>
          <a:fontRef idx="minor">
            <a:schemeClr val="tx1"/>
          </a:fontRef>
        </p:style>
      </p:cxnSp>
      <p:sp>
        <p:nvSpPr>
          <p:cNvPr id="55307" name="Titolo 15"/>
          <p:cNvSpPr>
            <a:spLocks noGrp="1"/>
          </p:cNvSpPr>
          <p:nvPr>
            <p:ph type="ctrTitle" idx="4294967295"/>
          </p:nvPr>
        </p:nvSpPr>
        <p:spPr>
          <a:xfrm>
            <a:off x="684213" y="836613"/>
            <a:ext cx="7772400" cy="1470025"/>
          </a:xfrm>
        </p:spPr>
        <p:txBody>
          <a:bodyPr/>
          <a:lstStyle/>
          <a:p>
            <a:r>
              <a:rPr lang="it-IT" sz="2400" b="0" smtClean="0">
                <a:latin typeface="Arial" charset="0"/>
                <a:cs typeface="Arial" charset="0"/>
              </a:rPr>
              <a:t>Gli adempimenti mensili e annuali legati ai Compensi vengono gestiti </a:t>
            </a:r>
            <a:r>
              <a:rPr lang="it-IT" sz="2400" smtClean="0">
                <a:latin typeface="Arial" charset="0"/>
                <a:cs typeface="Arial" charset="0"/>
              </a:rPr>
              <a:t>centralmente</a:t>
            </a:r>
            <a:r>
              <a:rPr lang="it-IT" sz="2400" b="0" smtClean="0">
                <a:latin typeface="Arial" charset="0"/>
                <a:cs typeface="Arial"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394"/>
                                        </p:tgtEl>
                                        <p:attrNameLst>
                                          <p:attrName>style.visibility</p:attrName>
                                        </p:attrNameLst>
                                      </p:cBhvr>
                                      <p:to>
                                        <p:strVal val="visible"/>
                                      </p:to>
                                    </p:set>
                                    <p:animEffect transition="in" filter="fade">
                                      <p:cBhvr>
                                        <p:cTn id="7" dur="500"/>
                                        <p:tgtEl>
                                          <p:spTgt spid="1639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390"/>
                                        </p:tgtEl>
                                        <p:attrNameLst>
                                          <p:attrName>style.visibility</p:attrName>
                                        </p:attrNameLst>
                                      </p:cBhvr>
                                      <p:to>
                                        <p:strVal val="visible"/>
                                      </p:to>
                                    </p:set>
                                    <p:animEffect transition="in" filter="fade">
                                      <p:cBhvr>
                                        <p:cTn id="10" dur="500"/>
                                        <p:tgtEl>
                                          <p:spTgt spid="1639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393"/>
                                        </p:tgtEl>
                                        <p:attrNameLst>
                                          <p:attrName>style.visibility</p:attrName>
                                        </p:attrNameLst>
                                      </p:cBhvr>
                                      <p:to>
                                        <p:strVal val="visible"/>
                                      </p:to>
                                    </p:set>
                                    <p:animEffect transition="in" filter="fade">
                                      <p:cBhvr>
                                        <p:cTn id="13" dur="500"/>
                                        <p:tgtEl>
                                          <p:spTgt spid="1639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395"/>
                                        </p:tgtEl>
                                        <p:attrNameLst>
                                          <p:attrName>style.visibility</p:attrName>
                                        </p:attrNameLst>
                                      </p:cBhvr>
                                      <p:to>
                                        <p:strVal val="visible"/>
                                      </p:to>
                                    </p:set>
                                    <p:animEffect transition="in" filter="fade">
                                      <p:cBhvr>
                                        <p:cTn id="16" dur="500"/>
                                        <p:tgtEl>
                                          <p:spTgt spid="1639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392"/>
                                        </p:tgtEl>
                                        <p:attrNameLst>
                                          <p:attrName>style.visibility</p:attrName>
                                        </p:attrNameLst>
                                      </p:cBhvr>
                                      <p:to>
                                        <p:strVal val="visible"/>
                                      </p:to>
                                    </p:set>
                                    <p:animEffect transition="in" filter="fade">
                                      <p:cBhvr>
                                        <p:cTn id="19" dur="500"/>
                                        <p:tgtEl>
                                          <p:spTgt spid="1639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391"/>
                                        </p:tgtEl>
                                        <p:attrNameLst>
                                          <p:attrName>style.visibility</p:attrName>
                                        </p:attrNameLst>
                                      </p:cBhvr>
                                      <p:to>
                                        <p:strVal val="visible"/>
                                      </p:to>
                                    </p:set>
                                    <p:animEffect transition="in" filter="fade">
                                      <p:cBhvr>
                                        <p:cTn id="22" dur="500"/>
                                        <p:tgtEl>
                                          <p:spTgt spid="16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animBg="1"/>
      <p:bldP spid="16391" grpId="0" animBg="1"/>
      <p:bldP spid="16392" grpId="0" animBg="1"/>
      <p:bldP spid="16393" grpId="0" animBg="1"/>
      <p:bldP spid="16394" grpId="0" animBg="1"/>
      <p:bldP spid="16395" grpId="0" animBg="1"/>
    </p:bldLst>
  </p:timing>
</p:sld>
</file>

<file path=ppt/theme/theme1.xml><?xml version="1.0" encoding="utf-8"?>
<a:theme xmlns:a="http://schemas.openxmlformats.org/drawingml/2006/main" name="Copertina">
  <a:themeElements>
    <a:clrScheme name="Copertin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opertina">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pertin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pertin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pertin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pertin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pertin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pertin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pertin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pertin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pertin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pertin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pertin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pertin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orpo 1">
  <a:themeElements>
    <a:clrScheme name="Corpo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orpo 1">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rpo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rpo 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rpo 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rpo 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rpo 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rpo 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rpo 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rpo 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rpo 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rpo 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rpo 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rpo 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orpo 2">
  <a:themeElements>
    <a:clrScheme name="Corpo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orpo 2">
      <a:majorFont>
        <a:latin typeface="Gill Sans M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rpo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rpo 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rpo 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rpo 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rpo 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rpo 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rpo 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rpo 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rpo 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rpo 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rpo 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rpo 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8912</TotalTime>
  <Words>1265</Words>
  <Application>Microsoft Office PowerPoint</Application>
  <PresentationFormat>On-screen Show (4:3)</PresentationFormat>
  <Paragraphs>238</Paragraphs>
  <Slides>24</Slides>
  <Notes>8</Notes>
  <HiddenSlides>1</HiddenSlides>
  <MMClips>0</MMClips>
  <ScaleCrop>false</ScaleCrop>
  <HeadingPairs>
    <vt:vector size="6" baseType="variant">
      <vt:variant>
        <vt:lpstr>Caratteri utilizzati</vt:lpstr>
      </vt:variant>
      <vt:variant>
        <vt:i4>6</vt:i4>
      </vt:variant>
      <vt:variant>
        <vt:lpstr>Modello struttura</vt:lpstr>
      </vt:variant>
      <vt:variant>
        <vt:i4>3</vt:i4>
      </vt:variant>
      <vt:variant>
        <vt:lpstr>Titoli diapositive</vt:lpstr>
      </vt:variant>
      <vt:variant>
        <vt:i4>24</vt:i4>
      </vt:variant>
    </vt:vector>
  </HeadingPairs>
  <TitlesOfParts>
    <vt:vector size="33" baseType="lpstr">
      <vt:lpstr>Verdana</vt:lpstr>
      <vt:lpstr>Arial</vt:lpstr>
      <vt:lpstr>Gill Sans MT</vt:lpstr>
      <vt:lpstr>Comic Sans MS</vt:lpstr>
      <vt:lpstr>Wingdings</vt:lpstr>
      <vt:lpstr>Arial Narrow</vt:lpstr>
      <vt:lpstr>Copertina</vt:lpstr>
      <vt:lpstr>Corpo 1</vt:lpstr>
      <vt:lpstr>Corpo 2</vt:lpstr>
      <vt:lpstr>Diapositiva 1</vt:lpstr>
      <vt:lpstr>Diapositiva 2</vt:lpstr>
      <vt:lpstr>Diapositiva 3</vt:lpstr>
      <vt:lpstr>Evoluzione di CSA in U-GOV Risorse Umane</vt:lpstr>
      <vt:lpstr>Diapositiva 5</vt:lpstr>
      <vt:lpstr>Diapositiva 6</vt:lpstr>
      <vt:lpstr>Diapositiva 7</vt:lpstr>
      <vt:lpstr>Diapositiva 8</vt:lpstr>
      <vt:lpstr>Gli adempimenti mensili e annuali legati ai Compensi vengono gestiti centralmente:</vt:lpstr>
      <vt:lpstr>COSA GUIDA LA SCELTA DI LIQUIDARE UN RUOLO ESTERNO IN CSA O IN UGOV?</vt:lpstr>
      <vt:lpstr>Diapositiva 11</vt:lpstr>
      <vt:lpstr>UGOV COMPENSI E MISSIONI:</vt:lpstr>
      <vt:lpstr>Diapositiva 13</vt:lpstr>
      <vt:lpstr>Diapositiva 14</vt:lpstr>
      <vt:lpstr>Diapositiva 15</vt:lpstr>
      <vt:lpstr>CSA:</vt:lpstr>
      <vt:lpstr>Diapositiva 17</vt:lpstr>
      <vt:lpstr>Focus Costi del personale</vt:lpstr>
      <vt:lpstr>Focus Costi del Personale</vt:lpstr>
      <vt:lpstr>Processo di contabilizzazione CoGe</vt:lpstr>
      <vt:lpstr>SCELTE ADOTTABILI PER ACCANTONARE IL COSTO PER LE LIQUIDAZIONE IN CSA:</vt:lpstr>
      <vt:lpstr>Progetti Contabili (+ Timesheet)</vt:lpstr>
      <vt:lpstr>Sotto-Progetti</vt:lpstr>
      <vt:lpstr>Diapositiva 24</vt:lpstr>
    </vt:vector>
  </TitlesOfParts>
  <Company>CINECA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nbertazz</dc:creator>
  <cp:lastModifiedBy>CINECA</cp:lastModifiedBy>
  <cp:revision>284</cp:revision>
  <dcterms:created xsi:type="dcterms:W3CDTF">2007-06-05T15:48:03Z</dcterms:created>
  <dcterms:modified xsi:type="dcterms:W3CDTF">2013-05-29T06:46:50Z</dcterms:modified>
</cp:coreProperties>
</file>